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A427D8-ACF9-4B99-B7FE-4D716AF8F1B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EE0FD2-E1B1-4305-83DF-0CF2C8BCB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4478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extrusionClr>
                <a:schemeClr val="accent3">
                  <a:lumMod val="50000"/>
                </a:schemeClr>
              </a:extrusionClr>
            </a:sp3d>
          </a:bodyPr>
          <a:lstStyle/>
          <a:p>
            <a:r>
              <a:rPr lang="en-US" sz="5400" dirty="0" smtClean="0">
                <a:ln cmpd="sng">
                  <a:solidFill>
                    <a:schemeClr val="tx1"/>
                  </a:solidFill>
                </a:ln>
              </a:rPr>
              <a:t>   </a:t>
            </a:r>
            <a:r>
              <a:rPr lang="en-US" sz="6000" dirty="0" smtClean="0">
                <a:ln cmpd="sng">
                  <a:solidFill>
                    <a:schemeClr val="tx1"/>
                  </a:solidFill>
                </a:ln>
              </a:rPr>
              <a:t>The </a:t>
            </a:r>
            <a:r>
              <a:rPr lang="en-US" sz="6000" dirty="0" err="1" smtClean="0">
                <a:ln cmpd="sng">
                  <a:solidFill>
                    <a:schemeClr val="tx1"/>
                  </a:solidFill>
                </a:ln>
              </a:rPr>
              <a:t>vietnam</a:t>
            </a:r>
            <a:r>
              <a:rPr lang="en-US" sz="6000" dirty="0" smtClean="0">
                <a:ln cmpd="sng">
                  <a:solidFill>
                    <a:schemeClr val="tx1"/>
                  </a:solidFill>
                </a:ln>
              </a:rPr>
              <a:t> war </a:t>
            </a:r>
            <a:endParaRPr lang="en-US" sz="5400" dirty="0">
              <a:ln cmpd="sng">
                <a:solidFill>
                  <a:schemeClr val="tx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2.7 million Americans serve – 58,000 died to prevent the fall of South Vietnam to Communism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89567"/>
            <a:ext cx="44958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America’s longest war - 1964-1973 </a:t>
            </a:r>
          </a:p>
          <a:p>
            <a:r>
              <a:rPr lang="en-US" dirty="0" smtClean="0"/>
              <a:t>First in which we failed to achieve objective – a democratic South Vietnam</a:t>
            </a:r>
          </a:p>
          <a:p>
            <a:r>
              <a:rPr lang="en-US" dirty="0" smtClean="0"/>
              <a:t>President Eisenhower had warned of the rise of an American “Industrial Military Complex”</a:t>
            </a:r>
          </a:p>
          <a:p>
            <a:r>
              <a:rPr lang="en-US" dirty="0" smtClean="0"/>
              <a:t>President Johnson sacrificed the </a:t>
            </a:r>
            <a:r>
              <a:rPr lang="en-US" dirty="0" smtClean="0"/>
              <a:t>“Great Society”</a:t>
            </a:r>
            <a:endParaRPr lang="en-US" dirty="0" smtClean="0"/>
          </a:p>
          <a:p>
            <a:r>
              <a:rPr lang="en-US" dirty="0" smtClean="0"/>
              <a:t>President Nixon grew the credibility gap in America</a:t>
            </a:r>
          </a:p>
          <a:p>
            <a:pPr lvl="1"/>
            <a:r>
              <a:rPr lang="en-US" dirty="0" smtClean="0"/>
              <a:t>Watergate and the Saturday Night Massacre</a:t>
            </a:r>
          </a:p>
          <a:p>
            <a:pPr lvl="1"/>
            <a:r>
              <a:rPr lang="en-US" dirty="0" smtClean="0"/>
              <a:t>First unelected American president</a:t>
            </a:r>
          </a:p>
          <a:p>
            <a:r>
              <a:rPr lang="en-US" dirty="0" smtClean="0"/>
              <a:t>General William Westmoreland blamed loss on:</a:t>
            </a:r>
          </a:p>
          <a:p>
            <a:pPr lvl="1"/>
            <a:r>
              <a:rPr lang="en-US" dirty="0" smtClean="0"/>
              <a:t> restrictions on the conduct of war</a:t>
            </a:r>
          </a:p>
          <a:p>
            <a:pPr lvl="1"/>
            <a:r>
              <a:rPr lang="en-US" dirty="0" smtClean="0"/>
              <a:t>American media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351868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16444"/>
            <a:ext cx="4343400" cy="2412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Diplomacy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Sec. of State Dulles was critical of the Democrats’ foreign policy</a:t>
            </a:r>
          </a:p>
          <a:p>
            <a:r>
              <a:rPr lang="en-US" dirty="0" smtClean="0"/>
              <a:t>Brinkmanship – President Eisenhower kept a balance</a:t>
            </a:r>
          </a:p>
          <a:p>
            <a:r>
              <a:rPr lang="en-US" dirty="0" smtClean="0"/>
              <a:t>President Eisenhower advocates the CIA overthrowing government in Iran in 1953</a:t>
            </a:r>
          </a:p>
          <a:p>
            <a:r>
              <a:rPr lang="en-US" dirty="0" smtClean="0"/>
              <a:t>In Guatemala, in 1954, the CIA overthrew a leftist government</a:t>
            </a:r>
          </a:p>
          <a:p>
            <a:r>
              <a:rPr lang="en-US" dirty="0" smtClean="0"/>
              <a:t>Soviets suppress Hungarian revolt in 1956</a:t>
            </a:r>
          </a:p>
          <a:p>
            <a:r>
              <a:rPr lang="en-US" dirty="0" smtClean="0"/>
              <a:t>In 1957, Eisenhower pledges support to any Middle Eastern nation resisting communism</a:t>
            </a:r>
          </a:p>
          <a:p>
            <a:r>
              <a:rPr lang="en-US" dirty="0" smtClean="0"/>
              <a:t>Vice President Nixon’s reception in Venezuela in 1958</a:t>
            </a:r>
          </a:p>
          <a:p>
            <a:r>
              <a:rPr lang="en-US" dirty="0" smtClean="0"/>
              <a:t>OPEC formed in 1960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82" y="1589088"/>
            <a:ext cx="360273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 in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114800" cy="503983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President Truman gave military aid to the French</a:t>
            </a:r>
          </a:p>
          <a:p>
            <a:r>
              <a:rPr lang="en-US" dirty="0" smtClean="0"/>
              <a:t>China and Soviets aid the Viet Minh</a:t>
            </a:r>
          </a:p>
          <a:p>
            <a:r>
              <a:rPr lang="en-US" dirty="0" smtClean="0"/>
              <a:t>In 1954,  French are trapped at </a:t>
            </a:r>
            <a:r>
              <a:rPr lang="en-US" dirty="0" err="1" smtClean="0"/>
              <a:t>Dien</a:t>
            </a:r>
            <a:r>
              <a:rPr lang="en-US" dirty="0" smtClean="0"/>
              <a:t> Bien </a:t>
            </a:r>
            <a:r>
              <a:rPr lang="en-US" dirty="0" err="1" smtClean="0"/>
              <a:t>Phu</a:t>
            </a:r>
            <a:r>
              <a:rPr lang="en-US" dirty="0" smtClean="0"/>
              <a:t> and surrender  - President Eisenhower refuses to send troops</a:t>
            </a:r>
          </a:p>
          <a:p>
            <a:r>
              <a:rPr lang="en-US" dirty="0" smtClean="0"/>
              <a:t>At Geneva in 1954, France gives up Indochina</a:t>
            </a:r>
          </a:p>
          <a:p>
            <a:r>
              <a:rPr lang="en-US" dirty="0" smtClean="0"/>
              <a:t>SEATO is signed by eight nations in 1954</a:t>
            </a:r>
          </a:p>
          <a:p>
            <a:r>
              <a:rPr lang="en-US" dirty="0" smtClean="0"/>
              <a:t>Vietnam is temporarily divided at the 17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r>
              <a:rPr lang="en-US" dirty="0" smtClean="0"/>
              <a:t>Election to unify Vietnam are promised</a:t>
            </a:r>
          </a:p>
          <a:p>
            <a:r>
              <a:rPr lang="en-US" dirty="0" smtClean="0"/>
              <a:t>From 1955-1961, the U.S. gives $1 billion to South Vietnam </a:t>
            </a:r>
          </a:p>
          <a:p>
            <a:r>
              <a:rPr lang="en-US" dirty="0" smtClean="0"/>
              <a:t>Eisenhower defends expenditures with “Domino Theory”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4195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419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89566"/>
            <a:ext cx="4724400" cy="49636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Vietnam was hardly mentioned in the 1960 debates</a:t>
            </a:r>
          </a:p>
          <a:p>
            <a:r>
              <a:rPr lang="en-US" dirty="0" smtClean="0"/>
              <a:t>President Kennedy adopts “Domino Theory”</a:t>
            </a:r>
          </a:p>
          <a:p>
            <a:r>
              <a:rPr lang="en-US" dirty="0" smtClean="0"/>
              <a:t>Kennedy continues military aid to South Vietnam and steadily increases number of “advisers”</a:t>
            </a:r>
          </a:p>
          <a:p>
            <a:r>
              <a:rPr lang="en-US" dirty="0" smtClean="0"/>
              <a:t>By 1963, there are more than 16,000 U.S. troops in South Vietnam creating “strategic hamlets”</a:t>
            </a:r>
          </a:p>
          <a:p>
            <a:r>
              <a:rPr lang="en-US" dirty="0" smtClean="0"/>
              <a:t>South Vietnam’s government under Diem is far from popular</a:t>
            </a:r>
          </a:p>
          <a:p>
            <a:pPr lvl="1"/>
            <a:r>
              <a:rPr lang="en-US" dirty="0" smtClean="0"/>
              <a:t>No support from peasants in countryside</a:t>
            </a:r>
          </a:p>
          <a:p>
            <a:pPr lvl="1"/>
            <a:r>
              <a:rPr lang="en-US" dirty="0" smtClean="0"/>
              <a:t>Buddhist monks burned themselves in opposition</a:t>
            </a:r>
          </a:p>
          <a:p>
            <a:r>
              <a:rPr lang="en-US" dirty="0" smtClean="0"/>
              <a:t>Diem is assassinated with President Kennedy’s approval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114800" cy="248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Tonkin Gulf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4343400" cy="49636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 Johnson is sworn in to office things begin to fall apart in South Vietnam</a:t>
            </a:r>
          </a:p>
          <a:p>
            <a:r>
              <a:rPr lang="en-US" dirty="0" smtClean="0"/>
              <a:t>In 1964 presidential election Barry Goldwater attacks Johnson administration for weak policies</a:t>
            </a:r>
          </a:p>
          <a:p>
            <a:r>
              <a:rPr lang="en-US" dirty="0" smtClean="0"/>
              <a:t>In August 1964, President Johnson and Congress take advantage of a naval situation and secure authorization to send in troops – not a war declaration</a:t>
            </a:r>
          </a:p>
          <a:p>
            <a:r>
              <a:rPr lang="en-US" dirty="0" smtClean="0"/>
              <a:t>North Vietnamese gunboats had allegedly fired on U.S. warships in the Gulf of Tonkin</a:t>
            </a:r>
          </a:p>
          <a:p>
            <a:r>
              <a:rPr lang="en-US" dirty="0" smtClean="0"/>
              <a:t>This gave Johnson a blank check to take “all necessary measures” as Commander in Chief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860800" cy="222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Escalating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7"/>
            <a:ext cx="42672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1965, the Vietcong attacks U.S. base at </a:t>
            </a:r>
            <a:r>
              <a:rPr lang="en-US" dirty="0" err="1" smtClean="0"/>
              <a:t>Pleiku</a:t>
            </a:r>
            <a:endParaRPr lang="en-US" dirty="0" smtClean="0"/>
          </a:p>
          <a:p>
            <a:r>
              <a:rPr lang="en-US" dirty="0" smtClean="0"/>
              <a:t>President Johnson authorizes Operation Rolling Thunder – B-52 bombers attack North Vietnam</a:t>
            </a:r>
          </a:p>
          <a:p>
            <a:r>
              <a:rPr lang="en-US" dirty="0" smtClean="0"/>
              <a:t>In April, Johnson uses troops against Vietcong</a:t>
            </a:r>
          </a:p>
          <a:p>
            <a:r>
              <a:rPr lang="en-US" dirty="0" smtClean="0"/>
              <a:t>By end of 1965, there are over 184,000 American troops in South Vietnam – most in combat roles</a:t>
            </a:r>
          </a:p>
          <a:p>
            <a:r>
              <a:rPr lang="en-US" dirty="0" smtClean="0"/>
              <a:t>By end of 1967, there are 486,000 troops in Vietnam and 16,000 had already died there</a:t>
            </a:r>
          </a:p>
          <a:p>
            <a:r>
              <a:rPr lang="en-US" dirty="0" smtClean="0"/>
              <a:t>General Westmoreland says he could “see the light at the end of the tunnel.”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76399"/>
            <a:ext cx="4690214" cy="419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89566"/>
            <a:ext cx="4267200" cy="51160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“Credibility </a:t>
            </a:r>
            <a:r>
              <a:rPr lang="en-US" dirty="0" smtClean="0"/>
              <a:t>gap” between administration and the American people</a:t>
            </a:r>
          </a:p>
          <a:p>
            <a:r>
              <a:rPr lang="en-US" dirty="0" smtClean="0"/>
              <a:t>Hawks versus doves</a:t>
            </a:r>
          </a:p>
          <a:p>
            <a:r>
              <a:rPr lang="en-US" dirty="0" smtClean="0"/>
              <a:t>The greatest opposition comes from students on college campuses who would become eligible for the draft upon graduation</a:t>
            </a:r>
          </a:p>
          <a:p>
            <a:r>
              <a:rPr lang="en-US" dirty="0" smtClean="0"/>
              <a:t>In November 1967, Senator Eugene McCarthy challenges President Johnson for the nomination</a:t>
            </a:r>
          </a:p>
          <a:p>
            <a:r>
              <a:rPr lang="en-US" dirty="0" err="1" smtClean="0"/>
              <a:t>Tet</a:t>
            </a:r>
            <a:r>
              <a:rPr lang="en-US" dirty="0" smtClean="0"/>
              <a:t> Offensive – January 1968 – Vietcong attacks against South Vietnam – Americans successfully counter  </a:t>
            </a:r>
          </a:p>
          <a:p>
            <a:r>
              <a:rPr lang="en-US" dirty="0" err="1" smtClean="0"/>
              <a:t>Tet</a:t>
            </a:r>
            <a:r>
              <a:rPr lang="en-US" dirty="0" smtClean="0"/>
              <a:t> was a political victory in America as TV viewers witness destruction of the war  </a:t>
            </a:r>
          </a:p>
          <a:p>
            <a:r>
              <a:rPr lang="en-US" dirty="0" smtClean="0"/>
              <a:t>LBJ withdraws from the war and the election of 1968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12" y="1637443"/>
            <a:ext cx="4327416" cy="339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Convention of 1968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48874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Robert Kennedy’s assassination in June of 1968, the election became a three-way race:</a:t>
            </a:r>
          </a:p>
          <a:p>
            <a:pPr lvl="1"/>
            <a:r>
              <a:rPr lang="en-US" dirty="0" smtClean="0"/>
              <a:t>Democrat Vice President Hubert Humphrey</a:t>
            </a:r>
          </a:p>
          <a:p>
            <a:pPr lvl="2"/>
            <a:r>
              <a:rPr lang="en-US" dirty="0" smtClean="0"/>
              <a:t>Liberal who was damaged by Johnson policies</a:t>
            </a:r>
          </a:p>
          <a:p>
            <a:pPr lvl="1"/>
            <a:r>
              <a:rPr lang="en-US" dirty="0" smtClean="0"/>
              <a:t>Democratic Governor George Wallace of Alabama</a:t>
            </a:r>
          </a:p>
          <a:p>
            <a:pPr lvl="2"/>
            <a:r>
              <a:rPr lang="en-US" dirty="0" smtClean="0"/>
              <a:t>Tapped into southern white racism</a:t>
            </a:r>
          </a:p>
          <a:p>
            <a:pPr lvl="2"/>
            <a:r>
              <a:rPr lang="en-US" dirty="0" smtClean="0"/>
              <a:t>Ran as self-nominated candidate for American Independent Party – hoped to throw election into the House of Reps.</a:t>
            </a:r>
          </a:p>
          <a:p>
            <a:pPr lvl="1"/>
            <a:r>
              <a:rPr lang="en-US" dirty="0" smtClean="0"/>
              <a:t>Republican Richard Nixon</a:t>
            </a:r>
          </a:p>
          <a:p>
            <a:pPr lvl="2"/>
            <a:r>
              <a:rPr lang="en-US" dirty="0" smtClean="0"/>
              <a:t>“Peace with honor. Law and order”</a:t>
            </a:r>
          </a:p>
          <a:p>
            <a:pPr lvl="2"/>
            <a:r>
              <a:rPr lang="en-US" dirty="0" smtClean="0"/>
              <a:t>Balanced ticket with Governor Spiro Agnew of Maryland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7338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President Richard Nixon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89566"/>
            <a:ext cx="4724400" cy="48874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“Vietnamization”</a:t>
            </a:r>
            <a:endParaRPr lang="en-US" dirty="0" smtClean="0"/>
          </a:p>
          <a:p>
            <a:pPr lvl="1"/>
            <a:r>
              <a:rPr lang="en-US" dirty="0" smtClean="0"/>
              <a:t>Gradual withdrawal of American troops </a:t>
            </a:r>
          </a:p>
          <a:p>
            <a:pPr lvl="1"/>
            <a:r>
              <a:rPr lang="en-US" dirty="0" smtClean="0"/>
              <a:t>540,000 in 1969 to under 30,000 in 1972 </a:t>
            </a:r>
          </a:p>
          <a:p>
            <a:r>
              <a:rPr lang="en-US" dirty="0" smtClean="0"/>
              <a:t>Opposition to President Nixon’s </a:t>
            </a:r>
            <a:r>
              <a:rPr lang="en-US" dirty="0" smtClean="0"/>
              <a:t>policies:</a:t>
            </a:r>
            <a:endParaRPr lang="en-US" dirty="0" smtClean="0"/>
          </a:p>
          <a:p>
            <a:pPr lvl="1"/>
            <a:r>
              <a:rPr lang="en-US" dirty="0" smtClean="0"/>
              <a:t>Expands war in 1970 by bombing Cambodia</a:t>
            </a:r>
          </a:p>
          <a:p>
            <a:pPr lvl="2"/>
            <a:r>
              <a:rPr lang="en-US" dirty="0" smtClean="0"/>
              <a:t>Kent State and Jackson State killings</a:t>
            </a:r>
          </a:p>
          <a:p>
            <a:pPr lvl="1"/>
            <a:r>
              <a:rPr lang="en-US" dirty="0" smtClean="0"/>
              <a:t>Americans learn of My Lai massacre in 1968</a:t>
            </a:r>
          </a:p>
          <a:p>
            <a:pPr lvl="1"/>
            <a:r>
              <a:rPr lang="en-US" dirty="0" smtClean="0"/>
              <a:t>Pentagon Papers released</a:t>
            </a:r>
          </a:p>
          <a:p>
            <a:r>
              <a:rPr lang="en-US" dirty="0" smtClean="0"/>
              <a:t>Kissinger prematurely says “Peace is at hand” in 1972</a:t>
            </a:r>
          </a:p>
          <a:p>
            <a:r>
              <a:rPr lang="en-US" dirty="0" smtClean="0"/>
              <a:t>Paris Accords of 1973 allows American withdrawal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30" y="1600200"/>
            <a:ext cx="4429294" cy="35814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12099</TotalTime>
  <Words>752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   The vietnam war </vt:lpstr>
      <vt:lpstr>Cold War Diplomacy  </vt:lpstr>
      <vt:lpstr>Asia in the Cold War</vt:lpstr>
      <vt:lpstr>Early Stages</vt:lpstr>
      <vt:lpstr>Tonkin Gulf Resolution</vt:lpstr>
      <vt:lpstr>Escalating the War</vt:lpstr>
      <vt:lpstr>Controversy</vt:lpstr>
      <vt:lpstr>Democratic Convention of 1968 </vt:lpstr>
      <vt:lpstr>President Richard Nixon </vt:lpstr>
      <vt:lpstr>Historical Perspective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Unistar</cp:lastModifiedBy>
  <cp:revision>638</cp:revision>
  <dcterms:created xsi:type="dcterms:W3CDTF">2008-04-30T07:30:02Z</dcterms:created>
  <dcterms:modified xsi:type="dcterms:W3CDTF">2016-05-09T16:25:49Z</dcterms:modified>
</cp:coreProperties>
</file>