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snapVertSplitter="1" vertBarState="minimized" horzBarState="maximized">
    <p:restoredLeft sz="15620"/>
    <p:restoredTop sz="94660"/>
  </p:normalViewPr>
  <p:slideViewPr>
    <p:cSldViewPr>
      <p:cViewPr varScale="1">
        <p:scale>
          <a:sx n="70" d="100"/>
          <a:sy n="70" d="100"/>
        </p:scale>
        <p:origin x="-91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93D00A02-09C0-4BA2-8135-E71CF0705CDD}" type="datetimeFigureOut">
              <a:rPr lang="en-US" smtClean="0"/>
              <a:pPr/>
              <a:t>3/5/2008</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442D5021-7962-40E5-892A-651C1831DB08}" type="slidenum">
              <a:rPr lang="en-US" smtClean="0"/>
              <a:pPr/>
              <a:t>‹#›</a:t>
            </a:fld>
            <a:endParaRPr lang="en-US"/>
          </a:p>
        </p:txBody>
      </p:sp>
    </p:spTree>
  </p:cSld>
  <p:clrMapOvr>
    <a:masterClrMapping/>
  </p:clrMapOvr>
  <p:transition spd="slow">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D00A02-09C0-4BA2-8135-E71CF0705CDD}" type="datetimeFigureOut">
              <a:rPr lang="en-US" smtClean="0"/>
              <a:pPr/>
              <a:t>3/5/2008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D5021-7962-40E5-892A-651C1831DB08}" type="slidenum">
              <a:rPr lang="en-US" smtClean="0"/>
              <a:pPr/>
              <a:t>‹#›</a:t>
            </a:fld>
            <a:endParaRPr lang="en-US"/>
          </a:p>
        </p:txBody>
      </p:sp>
    </p:spTree>
  </p:cSld>
  <p:clrMapOvr>
    <a:masterClrMapping/>
  </p:clrMapOvr>
  <p:transition spd="slow">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D00A02-09C0-4BA2-8135-E71CF0705CDD}" type="datetimeFigureOut">
              <a:rPr lang="en-US" smtClean="0"/>
              <a:pPr/>
              <a:t>3/5/2008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D5021-7962-40E5-892A-651C1831DB08}" type="slidenum">
              <a:rPr lang="en-US" smtClean="0"/>
              <a:pPr/>
              <a:t>‹#›</a:t>
            </a:fld>
            <a:endParaRPr lang="en-US"/>
          </a:p>
        </p:txBody>
      </p:sp>
    </p:spTree>
  </p:cSld>
  <p:clrMapOvr>
    <a:masterClrMapping/>
  </p:clrMapOvr>
  <p:transition spd="slow">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3D00A02-09C0-4BA2-8135-E71CF0705CDD}" type="datetimeFigureOut">
              <a:rPr lang="en-US" smtClean="0"/>
              <a:pPr/>
              <a:t>3/5/2008</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442D5021-7962-40E5-892A-651C1831DB08}" type="slidenum">
              <a:rPr lang="en-US" smtClean="0"/>
              <a:pPr/>
              <a:t>‹#›</a:t>
            </a:fld>
            <a:endParaRPr lang="en-US"/>
          </a:p>
        </p:txBody>
      </p:sp>
    </p:spTree>
  </p:cSld>
  <p:clrMapOvr>
    <a:masterClrMapping/>
  </p:clrMapOvr>
  <p:transition spd="slow">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93D00A02-09C0-4BA2-8135-E71CF0705CDD}" type="datetimeFigureOut">
              <a:rPr lang="en-US" smtClean="0"/>
              <a:pPr/>
              <a:t>3/5/2008</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442D5021-7962-40E5-892A-651C1831DB08}"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93D00A02-09C0-4BA2-8135-E71CF0705CDD}" type="datetimeFigureOut">
              <a:rPr lang="en-US" smtClean="0"/>
              <a:pPr/>
              <a:t>3/5/2008</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442D5021-7962-40E5-892A-651C1831DB08}" type="slidenum">
              <a:rPr lang="en-US" smtClean="0"/>
              <a:pPr/>
              <a:t>‹#›</a:t>
            </a:fld>
            <a:endParaRPr lang="en-US"/>
          </a:p>
        </p:txBody>
      </p:sp>
    </p:spTree>
  </p:cSld>
  <p:clrMapOvr>
    <a:masterClrMapping/>
  </p:clrMapOvr>
  <p:transition spd="slow">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93D00A02-09C0-4BA2-8135-E71CF0705CDD}" type="datetimeFigureOut">
              <a:rPr lang="en-US" smtClean="0"/>
              <a:pPr/>
              <a:t>3/5/2008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442D5021-7962-40E5-892A-651C1831DB08}"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slow">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3D00A02-09C0-4BA2-8135-E71CF0705CDD}" type="datetimeFigureOut">
              <a:rPr lang="en-US" smtClean="0"/>
              <a:pPr/>
              <a:t>3/5/2008</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D5021-7962-40E5-892A-651C1831DB08}" type="slidenum">
              <a:rPr lang="en-US" smtClean="0"/>
              <a:pPr/>
              <a:t>‹#›</a:t>
            </a:fld>
            <a:endParaRPr lang="en-US"/>
          </a:p>
        </p:txBody>
      </p:sp>
    </p:spTree>
  </p:cSld>
  <p:clrMapOvr>
    <a:masterClrMapping/>
  </p:clrMapOvr>
  <p:transition spd="slow">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3D00A02-09C0-4BA2-8135-E71CF0705CDD}" type="datetimeFigureOut">
              <a:rPr lang="en-US" smtClean="0"/>
              <a:pPr/>
              <a:t>3/5/2008</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2D5021-7962-40E5-892A-651C1831DB08}" type="slidenum">
              <a:rPr lang="en-US" smtClean="0"/>
              <a:pPr/>
              <a:t>‹#›</a:t>
            </a:fld>
            <a:endParaRPr lang="en-US"/>
          </a:p>
        </p:txBody>
      </p:sp>
    </p:spTree>
  </p:cSld>
  <p:clrMapOvr>
    <a:masterClrMapping/>
  </p:clrMapOvr>
  <p:transition spd="slow">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3D00A02-09C0-4BA2-8135-E71CF0705CDD}" type="datetimeFigureOut">
              <a:rPr lang="en-US" smtClean="0"/>
              <a:pPr/>
              <a:t>3/5/2008</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2D5021-7962-40E5-892A-651C1831DB08}" type="slidenum">
              <a:rPr lang="en-US" smtClean="0"/>
              <a:pPr/>
              <a:t>‹#›</a:t>
            </a:fld>
            <a:endParaRPr lang="en-US"/>
          </a:p>
        </p:txBody>
      </p:sp>
    </p:spTree>
  </p:cSld>
  <p:clrMapOvr>
    <a:masterClrMapping/>
  </p:clrMapOvr>
  <p:transition spd="slow">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93D00A02-09C0-4BA2-8135-E71CF0705CDD}" type="datetimeFigureOut">
              <a:rPr lang="en-US" smtClean="0"/>
              <a:pPr/>
              <a:t>3/5/2008</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442D5021-7962-40E5-892A-651C1831DB08}"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transition spd="slow">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3D00A02-09C0-4BA2-8135-E71CF0705CDD}" type="datetimeFigureOut">
              <a:rPr lang="en-US" smtClean="0"/>
              <a:pPr/>
              <a:t>3/5/2008</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442D5021-7962-40E5-892A-651C1831DB08}"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dirty="0" smtClean="0"/>
              <a:t>Click to edit Master title style</a:t>
            </a:r>
            <a:endParaRPr kumimoji="0" lang="en-US" dirty="0"/>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newsflash/>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The U.S. in World War I</a:t>
            </a:r>
            <a:endParaRPr lang="en-US" dirty="0"/>
          </a:p>
        </p:txBody>
      </p:sp>
      <p:sp>
        <p:nvSpPr>
          <p:cNvPr id="5" name="Content Placeholder 4"/>
          <p:cNvSpPr>
            <a:spLocks noGrp="1"/>
          </p:cNvSpPr>
          <p:nvPr>
            <p:ph idx="1"/>
          </p:nvPr>
        </p:nvSpPr>
        <p:spPr/>
        <p:txBody>
          <a:bodyPr>
            <a:normAutofit fontScale="92500" lnSpcReduction="20000"/>
          </a:bodyPr>
          <a:lstStyle/>
          <a:p>
            <a:pPr marL="571500" indent="-571500">
              <a:buNone/>
            </a:pPr>
            <a:r>
              <a:rPr lang="en-US" dirty="0" smtClean="0"/>
              <a:t>Former president William Howard Taft helps arbitrate between labor and management as head of the National War Labor Board.</a:t>
            </a:r>
          </a:p>
          <a:p>
            <a:pPr marL="571500" indent="-571500">
              <a:buNone/>
            </a:pPr>
            <a:endParaRPr lang="en-US" dirty="0" smtClean="0"/>
          </a:p>
          <a:p>
            <a:pPr marL="971550" lvl="1" indent="-514350">
              <a:buNone/>
            </a:pPr>
            <a:r>
              <a:rPr lang="en-US" dirty="0" smtClean="0"/>
              <a:t>The effects:</a:t>
            </a:r>
          </a:p>
          <a:p>
            <a:pPr marL="971550" lvl="1" indent="-514350">
              <a:buNone/>
            </a:pPr>
            <a:r>
              <a:rPr lang="en-US" dirty="0" smtClean="0"/>
              <a:t>1.  Wages rose</a:t>
            </a:r>
          </a:p>
          <a:p>
            <a:pPr lvl="1">
              <a:buNone/>
            </a:pPr>
            <a:r>
              <a:rPr lang="en-US" dirty="0" smtClean="0"/>
              <a:t>2.  Eight hour work day</a:t>
            </a:r>
          </a:p>
          <a:p>
            <a:pPr lvl="1">
              <a:buNone/>
            </a:pPr>
            <a:r>
              <a:rPr lang="en-US" dirty="0" smtClean="0"/>
              <a:t>3.  Increased membership in labor unions</a:t>
            </a:r>
          </a:p>
          <a:p>
            <a:pPr marL="971550" lvl="1" indent="-514350">
              <a:buNone/>
            </a:pPr>
            <a:r>
              <a:rPr lang="en-US" dirty="0" smtClean="0"/>
              <a:t>4.  Daylight savings goes into effect for first time</a:t>
            </a:r>
          </a:p>
          <a:p>
            <a:pPr lvl="1">
              <a:buNone/>
            </a:pPr>
            <a:endParaRPr lang="en-US" dirty="0" smtClean="0"/>
          </a:p>
          <a:p>
            <a:pPr>
              <a:buNone/>
            </a:pPr>
            <a:r>
              <a:rPr lang="en-US" dirty="0" smtClean="0"/>
              <a:t>	</a:t>
            </a:r>
          </a:p>
        </p:txBody>
      </p:sp>
    </p:spTree>
  </p:cSld>
  <p:clrMapOvr>
    <a:masterClrMapping/>
  </p:clrMapOvr>
  <p:transition spd="slow">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Public opinion and civil liberties</a:t>
            </a:r>
            <a:endParaRPr lang="en-US" dirty="0"/>
          </a:p>
        </p:txBody>
      </p:sp>
      <p:sp>
        <p:nvSpPr>
          <p:cNvPr id="3" name="Content Placeholder 2"/>
          <p:cNvSpPr>
            <a:spLocks noGrp="1"/>
          </p:cNvSpPr>
          <p:nvPr>
            <p:ph idx="1"/>
          </p:nvPr>
        </p:nvSpPr>
        <p:spPr>
          <a:xfrm>
            <a:off x="304800" y="1554162"/>
            <a:ext cx="8686800" cy="5075238"/>
          </a:xfrm>
        </p:spPr>
        <p:txBody>
          <a:bodyPr>
            <a:normAutofit fontScale="85000" lnSpcReduction="20000"/>
          </a:bodyPr>
          <a:lstStyle/>
          <a:p>
            <a:pPr>
              <a:buNone/>
            </a:pPr>
            <a:r>
              <a:rPr lang="en-US" dirty="0" smtClean="0"/>
              <a:t>The U.S. government used techniques of both patriotic persuasion and legal intimidation to ensure public support for the war effort.</a:t>
            </a:r>
          </a:p>
          <a:p>
            <a:pPr marL="514350" indent="-514350">
              <a:buNone/>
            </a:pPr>
            <a:r>
              <a:rPr lang="en-US" dirty="0" smtClean="0"/>
              <a:t>1.   Progressive journalist George Creel takes charge of the Committee on Public Information which enlists artists, writers, vaudeville performers, and movie stars to encourage Americans to “Do your bit”, “Hate the Hun”, avoid sauerkraut, and not listen to Beethoven.</a:t>
            </a:r>
          </a:p>
          <a:p>
            <a:pPr marL="514350" indent="-514350">
              <a:buNone/>
            </a:pPr>
            <a:r>
              <a:rPr lang="en-US" dirty="0" smtClean="0"/>
              <a:t>2.   The Espionage Act of 1917 provided imprisonment for up to twenty years for anyone who tried to incite a rebellion in the armed forces or opposed the draft.</a:t>
            </a:r>
          </a:p>
          <a:p>
            <a:pPr marL="514350" indent="-514350">
              <a:buNone/>
            </a:pPr>
            <a:r>
              <a:rPr lang="en-US" dirty="0" smtClean="0"/>
              <a:t>3.   The Sedition Act of 1918 prohibited anyone from speaking out against the U.S. government. </a:t>
            </a:r>
          </a:p>
          <a:p>
            <a:pPr marL="514350" indent="-514350">
              <a:buNone/>
            </a:pPr>
            <a:r>
              <a:rPr lang="en-US" dirty="0" smtClean="0"/>
              <a:t>4.   2,000 Americans are prosecuted under these laws.</a:t>
            </a:r>
          </a:p>
        </p:txBody>
      </p:sp>
    </p:spTree>
  </p:cSld>
  <p:clrMapOvr>
    <a:masterClrMapping/>
  </p:clrMapOvr>
  <p:transition spd="slow">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Effects of World War I on America</a:t>
            </a:r>
            <a:endParaRPr lang="en-US" dirty="0"/>
          </a:p>
        </p:txBody>
      </p:sp>
      <p:sp>
        <p:nvSpPr>
          <p:cNvPr id="3" name="Content Placeholder 2"/>
          <p:cNvSpPr>
            <a:spLocks noGrp="1"/>
          </p:cNvSpPr>
          <p:nvPr>
            <p:ph idx="1"/>
          </p:nvPr>
        </p:nvSpPr>
        <p:spPr>
          <a:xfrm>
            <a:off x="304800" y="1554162"/>
            <a:ext cx="8686800" cy="4999038"/>
          </a:xfrm>
        </p:spPr>
        <p:txBody>
          <a:bodyPr>
            <a:normAutofit fontScale="85000" lnSpcReduction="20000"/>
          </a:bodyPr>
          <a:lstStyle/>
          <a:p>
            <a:pPr>
              <a:buNone/>
            </a:pPr>
            <a:r>
              <a:rPr lang="en-US" dirty="0" smtClean="0"/>
              <a:t>1. As men were drafted into the military, the jobs they vacated were often filled by thousands of women who entered the work force for the first time – this effort on the part of women finally wins them support of Congress and the President for passage of the 19</a:t>
            </a:r>
            <a:r>
              <a:rPr lang="en-US" baseline="30000" dirty="0" smtClean="0"/>
              <a:t>th</a:t>
            </a:r>
            <a:r>
              <a:rPr lang="en-US" dirty="0" smtClean="0"/>
              <a:t> amendment</a:t>
            </a:r>
          </a:p>
          <a:p>
            <a:pPr>
              <a:buNone/>
            </a:pPr>
            <a:r>
              <a:rPr lang="en-US" dirty="0" smtClean="0"/>
              <a:t>  *Read more about this in the packet provided.</a:t>
            </a:r>
          </a:p>
          <a:p>
            <a:pPr>
              <a:buNone/>
            </a:pPr>
            <a:r>
              <a:rPr lang="en-US" dirty="0" smtClean="0"/>
              <a:t>2. Racial segregation applied to the army as it did to civilian life – almost 400,000 African Americans served in segregated units in the war and all were barred from the Marine Corps.</a:t>
            </a:r>
          </a:p>
          <a:p>
            <a:pPr>
              <a:buNone/>
            </a:pPr>
            <a:r>
              <a:rPr lang="en-US" dirty="0" smtClean="0"/>
              <a:t>3. W.E.B. Du Bois hoped that their service in the war “to make the world safe for democracy” would earn them equal rights  at home when the war ended.</a:t>
            </a:r>
          </a:p>
          <a:p>
            <a:endParaRPr lang="en-US" dirty="0" smtClean="0"/>
          </a:p>
        </p:txBody>
      </p:sp>
    </p:spTree>
  </p:cSld>
  <p:clrMapOvr>
    <a:masterClrMapping/>
  </p:clrMapOvr>
  <p:transition spd="slow">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CONTINUED…</a:t>
            </a:r>
            <a:endParaRPr lang="en-US" dirty="0"/>
          </a:p>
        </p:txBody>
      </p:sp>
      <p:sp>
        <p:nvSpPr>
          <p:cNvPr id="3" name="Content Placeholder 2"/>
          <p:cNvSpPr>
            <a:spLocks noGrp="1"/>
          </p:cNvSpPr>
          <p:nvPr>
            <p:ph idx="1"/>
          </p:nvPr>
        </p:nvSpPr>
        <p:spPr>
          <a:xfrm>
            <a:off x="304800" y="1554162"/>
            <a:ext cx="8686800" cy="5075238"/>
          </a:xfrm>
        </p:spPr>
        <p:txBody>
          <a:bodyPr>
            <a:normAutofit fontScale="77500" lnSpcReduction="20000"/>
          </a:bodyPr>
          <a:lstStyle/>
          <a:p>
            <a:pPr>
              <a:buNone/>
            </a:pPr>
            <a:r>
              <a:rPr lang="en-US" dirty="0" smtClean="0"/>
              <a:t>4. Job opportunities in wartime America, together   with the revolution in Mexico, cause thousands  of Mexicans to come to America – many  migrating to the Midwest for factory jobs.</a:t>
            </a:r>
          </a:p>
          <a:p>
            <a:pPr>
              <a:buNone/>
            </a:pPr>
            <a:r>
              <a:rPr lang="en-US" dirty="0" smtClean="0"/>
              <a:t>5. African Americans also take advantage of the wartime economy and migrate North in search of employment, triggering race riots, as job competition increases and prejudice continues just as it had in the South – Harlem Renaissance erupts in the North in the 1920s as a result of the Great Migration.</a:t>
            </a:r>
          </a:p>
          <a:p>
            <a:pPr>
              <a:buNone/>
            </a:pPr>
            <a:r>
              <a:rPr lang="en-US" dirty="0" smtClean="0"/>
              <a:t>  *See packet for more information on this topic. </a:t>
            </a:r>
          </a:p>
          <a:p>
            <a:pPr>
              <a:buNone/>
            </a:pPr>
            <a:r>
              <a:rPr lang="en-US" dirty="0" smtClean="0"/>
              <a:t>6. U.S. combat deaths total nearly 49,000, however, many more thousands die from disease, including a flu epidemic in the training camps – this brings total fatalities for the U.S. in WW I to 112,432.</a:t>
            </a:r>
          </a:p>
          <a:p>
            <a:pPr>
              <a:buNone/>
            </a:pPr>
            <a:r>
              <a:rPr lang="en-US" dirty="0" smtClean="0"/>
              <a:t>  *Read “The Spanish Flu” for more on this topic.</a:t>
            </a:r>
            <a:endParaRPr lang="en-US" dirty="0"/>
          </a:p>
        </p:txBody>
      </p:sp>
    </p:spTree>
  </p:cSld>
  <p:clrMapOvr>
    <a:masterClrMapping/>
  </p:clrMapOvr>
  <p:transition spd="slow">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The Fourteen Points</a:t>
            </a:r>
            <a:endParaRPr lang="en-US" dirty="0"/>
          </a:p>
        </p:txBody>
      </p:sp>
      <p:sp>
        <p:nvSpPr>
          <p:cNvPr id="3" name="Content Placeholder 2"/>
          <p:cNvSpPr>
            <a:spLocks noGrp="1"/>
          </p:cNvSpPr>
          <p:nvPr>
            <p:ph idx="1"/>
          </p:nvPr>
        </p:nvSpPr>
        <p:spPr/>
        <p:txBody>
          <a:bodyPr>
            <a:normAutofit fontScale="70000" lnSpcReduction="20000"/>
          </a:bodyPr>
          <a:lstStyle/>
          <a:p>
            <a:pPr marL="514350" indent="-514350">
              <a:buNone/>
            </a:pPr>
            <a:r>
              <a:rPr lang="en-US" dirty="0" smtClean="0"/>
              <a:t>In January of 1918, President Wilson presented Congress with the following war aims:</a:t>
            </a:r>
          </a:p>
          <a:p>
            <a:pPr marL="514350" indent="-514350">
              <a:buNone/>
            </a:pPr>
            <a:endParaRPr lang="en-US" dirty="0" smtClean="0"/>
          </a:p>
          <a:p>
            <a:pPr marL="514350" indent="-514350">
              <a:buNone/>
            </a:pPr>
            <a:r>
              <a:rPr lang="en-US" dirty="0" smtClean="0"/>
              <a:t>1.   The return of Alsace and Lorraine to France</a:t>
            </a:r>
          </a:p>
          <a:p>
            <a:pPr marL="514350" indent="-514350">
              <a:buNone/>
            </a:pPr>
            <a:r>
              <a:rPr lang="en-US" dirty="0" smtClean="0"/>
              <a:t>2.   German evacuation of Belgium in the west and of Romania in the east</a:t>
            </a:r>
          </a:p>
          <a:p>
            <a:pPr marL="514350" indent="-514350">
              <a:buNone/>
            </a:pPr>
            <a:r>
              <a:rPr lang="en-US" dirty="0" smtClean="0"/>
              <a:t>3.   Recognition of freedom of the seas</a:t>
            </a:r>
          </a:p>
          <a:p>
            <a:pPr marL="514350" indent="-514350">
              <a:buNone/>
            </a:pPr>
            <a:r>
              <a:rPr lang="en-US" dirty="0" smtClean="0"/>
              <a:t>4.   An end to the practice of making secret alliances</a:t>
            </a:r>
          </a:p>
          <a:p>
            <a:pPr marL="514350" indent="-514350">
              <a:buNone/>
            </a:pPr>
            <a:r>
              <a:rPr lang="en-US" dirty="0" smtClean="0"/>
              <a:t>5.   An “impartial adjustment of all colonial claims</a:t>
            </a:r>
          </a:p>
          <a:p>
            <a:pPr marL="514350" indent="-514350">
              <a:buNone/>
            </a:pPr>
            <a:r>
              <a:rPr lang="en-US" dirty="0" smtClean="0"/>
              <a:t>6.   Self-determination for the various nationalities within the Austro-Hungarian empire</a:t>
            </a:r>
          </a:p>
          <a:p>
            <a:pPr marL="514350" indent="-514350">
              <a:buNone/>
            </a:pPr>
            <a:r>
              <a:rPr lang="en-US" dirty="0" smtClean="0"/>
              <a:t>7.   “A general association of nations…for the purpose of affording mutual guarantees of political independence and territorial integrity to great and small states alike.”</a:t>
            </a:r>
          </a:p>
          <a:p>
            <a:pPr marL="514350" indent="-514350">
              <a:buAutoNum type="arabicPeriod" startAt="7"/>
            </a:pPr>
            <a:endParaRPr lang="en-US" dirty="0" smtClean="0"/>
          </a:p>
          <a:p>
            <a:pPr marL="514350" indent="-514350">
              <a:buAutoNum type="arabicPeriod"/>
            </a:pPr>
            <a:endParaRPr lang="en-US" dirty="0" smtClean="0"/>
          </a:p>
        </p:txBody>
      </p:sp>
    </p:spTree>
  </p:cSld>
  <p:clrMapOvr>
    <a:masterClrMapping/>
  </p:clrMapOvr>
  <p:transition spd="slow">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Treaty of </a:t>
            </a:r>
            <a:r>
              <a:rPr lang="en-US" dirty="0" err="1" smtClean="0"/>
              <a:t>versailles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President Wilson becomes the first U.S. president to travel out of the country for a diplomatic conference – he is criticized by Republicans for having three Democrats, but only one Republican accompany him to the conference.</a:t>
            </a:r>
          </a:p>
          <a:p>
            <a:r>
              <a:rPr lang="en-US" dirty="0" smtClean="0"/>
              <a:t>The Big Four – David Lloyd George of Britain, Georges Clemenceau of France, </a:t>
            </a:r>
            <a:r>
              <a:rPr lang="en-US" dirty="0" err="1" smtClean="0"/>
              <a:t>Vittorio</a:t>
            </a:r>
            <a:r>
              <a:rPr lang="en-US" dirty="0" smtClean="0"/>
              <a:t> Orlando of Italy, and President Wilson, meet in the Palace of Versailles outside of Paris in January of 1919.</a:t>
            </a:r>
          </a:p>
          <a:p>
            <a:r>
              <a:rPr lang="en-US" dirty="0" smtClean="0"/>
              <a:t>President Wilson agrees to compromise on most of his fourteen points, but not on his plans for the League of Nations.</a:t>
            </a:r>
          </a:p>
        </p:txBody>
      </p:sp>
    </p:spTree>
  </p:cSld>
  <p:clrMapOvr>
    <a:masterClrMapping/>
  </p:clrMapOvr>
  <p:transition spd="slow">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Treaty Continued…</a:t>
            </a:r>
            <a:endParaRPr lang="en-US" dirty="0"/>
          </a:p>
        </p:txBody>
      </p:sp>
      <p:sp>
        <p:nvSpPr>
          <p:cNvPr id="3" name="Content Placeholder 2"/>
          <p:cNvSpPr>
            <a:spLocks noGrp="1"/>
          </p:cNvSpPr>
          <p:nvPr>
            <p:ph idx="1"/>
          </p:nvPr>
        </p:nvSpPr>
        <p:spPr>
          <a:xfrm>
            <a:off x="304800" y="1554162"/>
            <a:ext cx="8686800" cy="5075238"/>
          </a:xfrm>
        </p:spPr>
        <p:txBody>
          <a:bodyPr>
            <a:normAutofit fontScale="77500" lnSpcReduction="20000"/>
          </a:bodyPr>
          <a:lstStyle/>
          <a:p>
            <a:r>
              <a:rPr lang="en-US" dirty="0" smtClean="0"/>
              <a:t>When the conference adjourned in June 1919, the Treaty of Versailles included the following:</a:t>
            </a:r>
          </a:p>
          <a:p>
            <a:pPr lvl="1"/>
            <a:r>
              <a:rPr lang="en-US" dirty="0" smtClean="0"/>
              <a:t>Germany was disarmed and stripped of its colonies in Asia and Africa, forced to admit guilt for the war, accept French occupation of the Rhineland for 15 years, and pay huge sums of money in reparations.</a:t>
            </a:r>
          </a:p>
          <a:p>
            <a:pPr lvl="1"/>
            <a:r>
              <a:rPr lang="en-US" dirty="0" smtClean="0"/>
              <a:t>Independence was granted to Estonia, Latvia, Lithuania, Finland, and Poland, and the new nations of Czechoslovakia and Yugoslavia were established – see map in textbook.</a:t>
            </a:r>
          </a:p>
          <a:p>
            <a:pPr lvl="1"/>
            <a:r>
              <a:rPr lang="en-US" dirty="0" smtClean="0"/>
              <a:t>Signers of the treaty would join an international peacekeeping organization, the League of Nations – each nation would protect the independence and territorial integrity of the other nations within the covenant.</a:t>
            </a:r>
          </a:p>
          <a:p>
            <a:pPr lvl="1"/>
            <a:r>
              <a:rPr lang="en-US" dirty="0" smtClean="0"/>
              <a:t>The U.S. Senate never ratified the Treaty of Versailles and never joined the League of Nations.  </a:t>
            </a:r>
          </a:p>
          <a:p>
            <a:pPr lvl="1"/>
            <a:r>
              <a:rPr lang="en-US" dirty="0" smtClean="0"/>
              <a:t>Not until 1921 did the U.S. officially end the war and make a separate peace with Germany.</a:t>
            </a:r>
          </a:p>
        </p:txBody>
      </p:sp>
    </p:spTree>
  </p:cSld>
  <p:clrMapOvr>
    <a:masterClrMapping/>
  </p:clrMapOvr>
  <p:transition spd="slow">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97</TotalTime>
  <Words>864</Words>
  <Application>Microsoft Office PowerPoint</Application>
  <PresentationFormat>On-screen Show (4:3)</PresentationFormat>
  <Paragraphs>48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Trek</vt:lpstr>
      <vt:lpstr>The U.S. in World War I</vt:lpstr>
      <vt:lpstr>Public opinion and civil liberties</vt:lpstr>
      <vt:lpstr>Effects of World War I on America</vt:lpstr>
      <vt:lpstr>Effects CONTINUED…</vt:lpstr>
      <vt:lpstr>The Fourteen Points</vt:lpstr>
      <vt:lpstr>The Treaty of versailles</vt:lpstr>
      <vt:lpstr>Treaty Continued…</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U.S. in World War I</dc:title>
  <dc:creator> </dc:creator>
  <cp:lastModifiedBy> </cp:lastModifiedBy>
  <cp:revision>12</cp:revision>
  <dcterms:created xsi:type="dcterms:W3CDTF">2008-01-06T16:29:31Z</dcterms:created>
  <dcterms:modified xsi:type="dcterms:W3CDTF">2008-03-05T16:25:07Z</dcterms:modified>
</cp:coreProperties>
</file>