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65" r:id="rId3"/>
    <p:sldId id="266" r:id="rId4"/>
    <p:sldId id="258" r:id="rId5"/>
    <p:sldId id="259" r:id="rId6"/>
    <p:sldId id="257" r:id="rId7"/>
    <p:sldId id="260" r:id="rId8"/>
    <p:sldId id="261" r:id="rId9"/>
    <p:sldId id="262" r:id="rId10"/>
    <p:sldId id="271" r:id="rId11"/>
    <p:sldId id="272" r:id="rId12"/>
    <p:sldId id="273" r:id="rId13"/>
    <p:sldId id="274" r:id="rId14"/>
    <p:sldId id="275" r:id="rId15"/>
    <p:sldId id="276" r:id="rId16"/>
    <p:sldId id="263" r:id="rId17"/>
    <p:sldId id="264" r:id="rId18"/>
    <p:sldId id="268" r:id="rId19"/>
    <p:sldId id="269"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87" d="100"/>
          <a:sy n="87" d="100"/>
        </p:scale>
        <p:origin x="-1062" y="-84"/>
      </p:cViewPr>
      <p:guideLst>
        <p:guide orient="horz" pos="2160"/>
        <p:guide pos="2880"/>
      </p:guideLst>
    </p:cSldViewPr>
  </p:slideViewPr>
  <p:outlineViewPr>
    <p:cViewPr>
      <p:scale>
        <a:sx n="33" d="100"/>
        <a:sy n="33" d="100"/>
      </p:scale>
      <p:origin x="42" y="45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146808-FB9E-4B73-8B11-88B9E4637015}" type="datetimeFigureOut">
              <a:rPr lang="en-US" smtClean="0"/>
              <a:pPr/>
              <a:t>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0F62CA-2F64-4603-A407-C8DB70880F3D}" type="slidenum">
              <a:rPr lang="en-US" smtClean="0"/>
              <a:pPr/>
              <a:t>‹#›</a:t>
            </a:fld>
            <a:endParaRPr lang="en-US"/>
          </a:p>
        </p:txBody>
      </p:sp>
    </p:spTree>
    <p:extLst>
      <p:ext uri="{BB962C8B-B14F-4D97-AF65-F5344CB8AC3E}">
        <p14:creationId xmlns:p14="http://schemas.microsoft.com/office/powerpoint/2010/main" val="3459616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0F62CA-2F64-4603-A407-C8DB70880F3D}" type="slidenum">
              <a:rPr lang="en-US" smtClean="0"/>
              <a:pPr/>
              <a:t>2</a:t>
            </a:fld>
            <a:endParaRPr lang="en-US"/>
          </a:p>
        </p:txBody>
      </p:sp>
    </p:spTree>
    <p:extLst>
      <p:ext uri="{BB962C8B-B14F-4D97-AF65-F5344CB8AC3E}">
        <p14:creationId xmlns:p14="http://schemas.microsoft.com/office/powerpoint/2010/main" val="3379427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0F62CA-2F64-4603-A407-C8DB70880F3D}" type="slidenum">
              <a:rPr lang="en-US" smtClean="0"/>
              <a:pPr/>
              <a:t>14</a:t>
            </a:fld>
            <a:endParaRPr lang="en-US"/>
          </a:p>
        </p:txBody>
      </p:sp>
    </p:spTree>
    <p:extLst>
      <p:ext uri="{BB962C8B-B14F-4D97-AF65-F5344CB8AC3E}">
        <p14:creationId xmlns:p14="http://schemas.microsoft.com/office/powerpoint/2010/main" val="825360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1D4BD5-47AF-4ED5-808A-341D0173DAC8}" type="datetimeFigureOut">
              <a:rPr lang="en-US" smtClean="0"/>
              <a:pPr/>
              <a:t>1/4/2016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665477A-D890-4A2C-ABD0-A492D17875F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1D4BD5-47AF-4ED5-808A-341D0173DAC8}"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5477A-D890-4A2C-ABD0-A492D17875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B1D4BD5-47AF-4ED5-808A-341D0173DAC8}" type="datetimeFigureOut">
              <a:rPr lang="en-US" smtClean="0"/>
              <a:pPr/>
              <a:t>1/4/2016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665477A-D890-4A2C-ABD0-A492D17875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B1D4BD5-47AF-4ED5-808A-341D0173DAC8}" type="datetimeFigureOut">
              <a:rPr lang="en-US" smtClean="0"/>
              <a:pPr/>
              <a:t>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665477A-D890-4A2C-ABD0-A492D17875F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B1D4BD5-47AF-4ED5-808A-341D0173DAC8}" type="datetimeFigureOut">
              <a:rPr lang="en-US" smtClean="0"/>
              <a:pPr/>
              <a:t>1/4/2016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665477A-D890-4A2C-ABD0-A492D17875F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B1D4BD5-47AF-4ED5-808A-341D0173DAC8}" type="datetimeFigureOut">
              <a:rPr lang="en-US" smtClean="0"/>
              <a:pPr/>
              <a:t>1/4/2016</a:t>
            </a:fld>
            <a:endParaRPr lang="en-US"/>
          </a:p>
        </p:txBody>
      </p:sp>
      <p:sp>
        <p:nvSpPr>
          <p:cNvPr id="10" name="Slide Number Placeholder 9"/>
          <p:cNvSpPr>
            <a:spLocks noGrp="1"/>
          </p:cNvSpPr>
          <p:nvPr>
            <p:ph type="sldNum" sz="quarter" idx="16"/>
          </p:nvPr>
        </p:nvSpPr>
        <p:spPr/>
        <p:txBody>
          <a:bodyPr rtlCol="0"/>
          <a:lstStyle/>
          <a:p>
            <a:fld id="{7665477A-D890-4A2C-ABD0-A492D17875F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B1D4BD5-47AF-4ED5-808A-341D0173DAC8}" type="datetimeFigureOut">
              <a:rPr lang="en-US" smtClean="0"/>
              <a:pPr/>
              <a:t>1/4/2016</a:t>
            </a:fld>
            <a:endParaRPr lang="en-US"/>
          </a:p>
        </p:txBody>
      </p:sp>
      <p:sp>
        <p:nvSpPr>
          <p:cNvPr id="12" name="Slide Number Placeholder 11"/>
          <p:cNvSpPr>
            <a:spLocks noGrp="1"/>
          </p:cNvSpPr>
          <p:nvPr>
            <p:ph type="sldNum" sz="quarter" idx="16"/>
          </p:nvPr>
        </p:nvSpPr>
        <p:spPr/>
        <p:txBody>
          <a:bodyPr rtlCol="0"/>
          <a:lstStyle/>
          <a:p>
            <a:fld id="{7665477A-D890-4A2C-ABD0-A492D17875F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1D4BD5-47AF-4ED5-808A-341D0173DAC8}" type="datetimeFigureOut">
              <a:rPr lang="en-US" smtClean="0"/>
              <a:pPr/>
              <a:t>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665477A-D890-4A2C-ABD0-A492D17875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1D4BD5-47AF-4ED5-808A-341D0173DAC8}" type="datetimeFigureOut">
              <a:rPr lang="en-US" smtClean="0"/>
              <a:pPr/>
              <a:t>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665477A-D890-4A2C-ABD0-A492D17875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B1D4BD5-47AF-4ED5-808A-341D0173DAC8}" type="datetimeFigureOut">
              <a:rPr lang="en-US" smtClean="0"/>
              <a:pPr/>
              <a:t>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665477A-D890-4A2C-ABD0-A492D17875F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B1D4BD5-47AF-4ED5-808A-341D0173DAC8}" type="datetimeFigureOut">
              <a:rPr lang="en-US" smtClean="0"/>
              <a:pPr/>
              <a:t>1/4/2016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665477A-D890-4A2C-ABD0-A492D17875F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1D4BD5-47AF-4ED5-808A-341D0173DAC8}" type="datetimeFigureOut">
              <a:rPr lang="en-US" smtClean="0"/>
              <a:pPr/>
              <a:t>1/4/2016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665477A-D890-4A2C-ABD0-A492D17875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4038600"/>
            <a:ext cx="6781800" cy="1600200"/>
          </a:xfrm>
        </p:spPr>
        <p:txBody>
          <a:bodyPr>
            <a:normAutofit fontScale="90000"/>
          </a:bodyPr>
          <a:lstStyle/>
          <a:p>
            <a:r>
              <a:rPr lang="en-US" sz="3100" dirty="0" smtClean="0"/>
              <a:t>“They got going without delay, no fuss, no shouting, no running, everything solid and thorough – just like men themselves.  Here and there a boy would wave his hand to me as I shouted good luck to them through my megaphone.  And all had a cheery face…” </a:t>
            </a:r>
            <a:br>
              <a:rPr lang="en-US" sz="3100" dirty="0" smtClean="0"/>
            </a:br>
            <a:r>
              <a:rPr lang="en-US" sz="3100" dirty="0" smtClean="0"/>
              <a:t/>
            </a:r>
            <a:br>
              <a:rPr lang="en-US" sz="3100" dirty="0" smtClean="0"/>
            </a:br>
            <a:r>
              <a:rPr lang="en-US" sz="3100" dirty="0" smtClean="0"/>
              <a:t>British officer prior to assault on German trenches at the Somme</a:t>
            </a:r>
            <a:endParaRPr lang="en-US" dirty="0"/>
          </a:p>
        </p:txBody>
      </p:sp>
      <p:sp>
        <p:nvSpPr>
          <p:cNvPr id="3" name="Subtitle 2"/>
          <p:cNvSpPr>
            <a:spLocks noGrp="1"/>
          </p:cNvSpPr>
          <p:nvPr>
            <p:ph type="subTitle" idx="1"/>
          </p:nvPr>
        </p:nvSpPr>
        <p:spPr/>
        <p:txBody>
          <a:bodyPr/>
          <a:lstStyle/>
          <a:p>
            <a:r>
              <a:rPr lang="en-US" dirty="0" smtClean="0"/>
              <a:t>The Great War  1914 - 1917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American Response</a:t>
            </a:r>
            <a:endParaRPr lang="en-US" dirty="0"/>
          </a:p>
        </p:txBody>
      </p:sp>
      <p:sp>
        <p:nvSpPr>
          <p:cNvPr id="3" name="Content Placeholder 2"/>
          <p:cNvSpPr>
            <a:spLocks noGrp="1"/>
          </p:cNvSpPr>
          <p:nvPr>
            <p:ph idx="1"/>
          </p:nvPr>
        </p:nvSpPr>
        <p:spPr>
          <a:xfrm>
            <a:off x="914400" y="1600200"/>
            <a:ext cx="7772400" cy="4755360"/>
          </a:xfrm>
        </p:spPr>
        <p:txBody>
          <a:bodyPr>
            <a:normAutofit/>
          </a:bodyPr>
          <a:lstStyle/>
          <a:p>
            <a:r>
              <a:rPr lang="en-US" dirty="0" smtClean="0"/>
              <a:t>The American people are shocked that Europe is actually at war.</a:t>
            </a:r>
          </a:p>
          <a:p>
            <a:r>
              <a:rPr lang="en-US" dirty="0" smtClean="0"/>
              <a:t>Although the U.S. had been involved in the Spanish-American War, and opened the door in China, the nation still holds strongly to the traditions of Washington and Jefferson in not allying itself in the wars of other nations.</a:t>
            </a:r>
          </a:p>
          <a:p>
            <a:r>
              <a:rPr lang="en-US" dirty="0" smtClean="0"/>
              <a:t>President Wilson responds with a declaration of neutrality and calls upon Americans to not take sides. </a:t>
            </a:r>
            <a:endParaRPr lang="en-US" dirty="0"/>
          </a:p>
        </p:txBody>
      </p:sp>
    </p:spTree>
    <p:extLst>
      <p:ext uri="{BB962C8B-B14F-4D97-AF65-F5344CB8AC3E}">
        <p14:creationId xmlns:p14="http://schemas.microsoft.com/office/powerpoint/2010/main" val="17602338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Neutrality</a:t>
            </a:r>
            <a:endParaRPr lang="en-US" dirty="0"/>
          </a:p>
        </p:txBody>
      </p:sp>
      <p:sp>
        <p:nvSpPr>
          <p:cNvPr id="3" name="Content Placeholder 2"/>
          <p:cNvSpPr>
            <a:spLocks noGrp="1"/>
          </p:cNvSpPr>
          <p:nvPr>
            <p:ph idx="1"/>
          </p:nvPr>
        </p:nvSpPr>
        <p:spPr>
          <a:xfrm>
            <a:off x="914400" y="1524000"/>
            <a:ext cx="7772400" cy="4831560"/>
          </a:xfrm>
        </p:spPr>
        <p:txBody>
          <a:bodyPr>
            <a:normAutofit/>
          </a:bodyPr>
          <a:lstStyle/>
          <a:p>
            <a:r>
              <a:rPr lang="en-US" dirty="0" smtClean="0"/>
              <a:t>In World War I, the trouble for the United States arises from the efforts of belligerent powers to stop supplies from reaching the enemy.  </a:t>
            </a:r>
          </a:p>
          <a:p>
            <a:r>
              <a:rPr lang="en-US" dirty="0" smtClean="0"/>
              <a:t>Great Britain, having the stronger navy, declares a blockade against Germany by mining the North Sea and seizing ships – including American ships – attempting to run the blockade.</a:t>
            </a:r>
          </a:p>
          <a:p>
            <a:r>
              <a:rPr lang="en-US" dirty="0" smtClean="0"/>
              <a:t>President Wilson protests the British seizure of American ships as a violation of a neutral nation’s right to freedom of the seas.</a:t>
            </a:r>
            <a:endParaRPr lang="en-US" dirty="0"/>
          </a:p>
        </p:txBody>
      </p:sp>
    </p:spTree>
    <p:extLst>
      <p:ext uri="{BB962C8B-B14F-4D97-AF65-F5344CB8AC3E}">
        <p14:creationId xmlns:p14="http://schemas.microsoft.com/office/powerpoint/2010/main" val="931882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Submarine Warfare</a:t>
            </a:r>
            <a:endParaRPr lang="en-US" dirty="0"/>
          </a:p>
        </p:txBody>
      </p:sp>
      <p:sp>
        <p:nvSpPr>
          <p:cNvPr id="3" name="Content Placeholder 2"/>
          <p:cNvSpPr>
            <a:spLocks noGrp="1"/>
          </p:cNvSpPr>
          <p:nvPr>
            <p:ph idx="1"/>
          </p:nvPr>
        </p:nvSpPr>
        <p:spPr>
          <a:xfrm>
            <a:off x="914400" y="1600200"/>
            <a:ext cx="7772400" cy="4755360"/>
          </a:xfrm>
        </p:spPr>
        <p:txBody>
          <a:bodyPr>
            <a:normAutofit fontScale="92500" lnSpcReduction="20000"/>
          </a:bodyPr>
          <a:lstStyle/>
          <a:p>
            <a:r>
              <a:rPr lang="en-US" dirty="0" smtClean="0"/>
              <a:t>Germany’s one hope for challenging Britain on the seas is this new weapon.</a:t>
            </a:r>
          </a:p>
          <a:p>
            <a:r>
              <a:rPr lang="en-US" dirty="0" smtClean="0"/>
              <a:t>In February 1915, Germany announces its own blockade and warns ships entering the waters near the British Isles that they risk being sunk on sight by submarines.</a:t>
            </a:r>
          </a:p>
          <a:p>
            <a:r>
              <a:rPr lang="en-US" dirty="0" smtClean="0"/>
              <a:t>On May 7, 1915, Germany sinks the </a:t>
            </a:r>
            <a:r>
              <a:rPr lang="en-US" i="1" dirty="0" smtClean="0"/>
              <a:t>Lusitania</a:t>
            </a:r>
            <a:r>
              <a:rPr lang="en-US" dirty="0" smtClean="0"/>
              <a:t> with 128 American passengers.</a:t>
            </a:r>
          </a:p>
          <a:p>
            <a:r>
              <a:rPr lang="en-US" dirty="0" smtClean="0"/>
              <a:t>President Wilson sends firm diplomatic warning to Germany – “strict accountability.”</a:t>
            </a:r>
          </a:p>
          <a:p>
            <a:r>
              <a:rPr lang="en-US" dirty="0" smtClean="0"/>
              <a:t>Sec. of State William Jennings Bryan objects to the strong language of the warning and resigns. </a:t>
            </a:r>
            <a:endParaRPr lang="en-US" dirty="0"/>
          </a:p>
        </p:txBody>
      </p:sp>
    </p:spTree>
    <p:extLst>
      <p:ext uri="{BB962C8B-B14F-4D97-AF65-F5344CB8AC3E}">
        <p14:creationId xmlns:p14="http://schemas.microsoft.com/office/powerpoint/2010/main" val="12833547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772400" cy="838200"/>
          </a:xfrm>
        </p:spPr>
        <p:txBody>
          <a:bodyPr/>
          <a:lstStyle/>
          <a:p>
            <a:pPr algn="ctr"/>
            <a:r>
              <a:rPr lang="en-US" dirty="0" smtClean="0"/>
              <a:t>Other </a:t>
            </a:r>
            <a:r>
              <a:rPr lang="en-US" dirty="0" err="1" smtClean="0"/>
              <a:t>Sinkings</a:t>
            </a:r>
            <a:endParaRPr lang="en-US" dirty="0"/>
          </a:p>
        </p:txBody>
      </p:sp>
      <p:sp>
        <p:nvSpPr>
          <p:cNvPr id="3" name="Content Placeholder 2"/>
          <p:cNvSpPr>
            <a:spLocks noGrp="1"/>
          </p:cNvSpPr>
          <p:nvPr>
            <p:ph idx="1"/>
          </p:nvPr>
        </p:nvSpPr>
        <p:spPr>
          <a:xfrm>
            <a:off x="914400" y="1600200"/>
            <a:ext cx="7772400" cy="4800600"/>
          </a:xfrm>
        </p:spPr>
        <p:txBody>
          <a:bodyPr>
            <a:normAutofit fontScale="92500" lnSpcReduction="10000"/>
          </a:bodyPr>
          <a:lstStyle/>
          <a:p>
            <a:r>
              <a:rPr lang="en-US" dirty="0" smtClean="0"/>
              <a:t>In August 1915, two more Americans are killed at the sinking of the </a:t>
            </a:r>
            <a:r>
              <a:rPr lang="en-US" i="1" dirty="0" smtClean="0"/>
              <a:t>Arabic</a:t>
            </a:r>
            <a:r>
              <a:rPr lang="en-US" dirty="0" smtClean="0"/>
              <a:t>.</a:t>
            </a:r>
          </a:p>
          <a:p>
            <a:r>
              <a:rPr lang="en-US" dirty="0" smtClean="0"/>
              <a:t>Wilson responds with stronger language, requiring a promise from the Germans – they keep their promise for a while.</a:t>
            </a:r>
          </a:p>
          <a:p>
            <a:r>
              <a:rPr lang="en-US" dirty="0" smtClean="0"/>
              <a:t>In March 1916, a German torpedo strikes an unarmed merchant ship, the</a:t>
            </a:r>
            <a:r>
              <a:rPr lang="en-US" i="1" dirty="0" smtClean="0"/>
              <a:t> Sussex, </a:t>
            </a:r>
            <a:r>
              <a:rPr lang="en-US" dirty="0" smtClean="0"/>
              <a:t>injuring several American passengers and President Wilson threatens to cut off diplomacy – the Germans again back down with the </a:t>
            </a:r>
            <a:r>
              <a:rPr lang="en-US" i="1" dirty="0" smtClean="0"/>
              <a:t>Sussex</a:t>
            </a:r>
            <a:r>
              <a:rPr lang="en-US" dirty="0" smtClean="0"/>
              <a:t> pledge.</a:t>
            </a:r>
          </a:p>
          <a:p>
            <a:r>
              <a:rPr lang="en-US" dirty="0" smtClean="0"/>
              <a:t>Germany is true to its word for the rest of 1916.  </a:t>
            </a:r>
          </a:p>
          <a:p>
            <a:endParaRPr lang="en-US" dirty="0"/>
          </a:p>
        </p:txBody>
      </p:sp>
    </p:spTree>
    <p:extLst>
      <p:ext uri="{BB962C8B-B14F-4D97-AF65-F5344CB8AC3E}">
        <p14:creationId xmlns:p14="http://schemas.microsoft.com/office/powerpoint/2010/main" val="690636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Economic Links to Allies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war in Europe pulls the United States out of recession in 1914 due to supply orders.</a:t>
            </a:r>
          </a:p>
          <a:p>
            <a:r>
              <a:rPr lang="en-US" dirty="0" smtClean="0"/>
              <a:t>President Wilson, of Scotch-English descent, tolerates Britain’s blockade, but restricts Germany’s.</a:t>
            </a:r>
          </a:p>
          <a:p>
            <a:r>
              <a:rPr lang="en-US" dirty="0" smtClean="0"/>
              <a:t>Between 1914 and 1917, U.S. trade with Britain and France quadruples, while trade with Germany dwindles away completely.</a:t>
            </a:r>
          </a:p>
          <a:p>
            <a:r>
              <a:rPr lang="en-US" dirty="0" smtClean="0"/>
              <a:t>The U.S. government secures private bank loans – many from J.P. Morgan – to Great Britain and France for over $3 billion.</a:t>
            </a:r>
          </a:p>
          <a:p>
            <a:r>
              <a:rPr lang="en-US" dirty="0" smtClean="0"/>
              <a:t>These loans maintain American prosperity.</a:t>
            </a:r>
          </a:p>
          <a:p>
            <a:endParaRPr lang="en-US" dirty="0"/>
          </a:p>
        </p:txBody>
      </p:sp>
    </p:spTree>
    <p:extLst>
      <p:ext uri="{BB962C8B-B14F-4D97-AF65-F5344CB8AC3E}">
        <p14:creationId xmlns:p14="http://schemas.microsoft.com/office/powerpoint/2010/main" val="34869871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British War Propaganda</a:t>
            </a:r>
            <a:endParaRPr lang="en-US" dirty="0"/>
          </a:p>
        </p:txBody>
      </p:sp>
      <p:sp>
        <p:nvSpPr>
          <p:cNvPr id="3" name="Content Placeholder 2"/>
          <p:cNvSpPr>
            <a:spLocks noGrp="1"/>
          </p:cNvSpPr>
          <p:nvPr>
            <p:ph idx="1"/>
          </p:nvPr>
        </p:nvSpPr>
        <p:spPr/>
        <p:txBody>
          <a:bodyPr>
            <a:normAutofit/>
          </a:bodyPr>
          <a:lstStyle/>
          <a:p>
            <a:r>
              <a:rPr lang="en-US" dirty="0" smtClean="0"/>
              <a:t>Britain not only commanded the seas, but also the war news cabled directly in to U.S. newspapers and magazines.</a:t>
            </a:r>
          </a:p>
          <a:p>
            <a:r>
              <a:rPr lang="en-US" dirty="0" smtClean="0"/>
              <a:t>Americans were fully aware of all the atrocities committed in Belgium and eastern France at the hands of the Germans.</a:t>
            </a:r>
          </a:p>
          <a:p>
            <a:r>
              <a:rPr lang="en-US" dirty="0" smtClean="0"/>
              <a:t>Still, American loyalties are split due largely to the fact that in 1914 its first- and second- generation immigrants constitute 30% of the population.</a:t>
            </a:r>
          </a:p>
          <a:p>
            <a:endParaRPr lang="en-US" dirty="0"/>
          </a:p>
        </p:txBody>
      </p:sp>
    </p:spTree>
    <p:extLst>
      <p:ext uri="{BB962C8B-B14F-4D97-AF65-F5344CB8AC3E}">
        <p14:creationId xmlns:p14="http://schemas.microsoft.com/office/powerpoint/2010/main" val="34000445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Situation in 1917</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20000"/>
          </a:bodyPr>
          <a:lstStyle/>
          <a:p>
            <a:r>
              <a:rPr lang="en-US" dirty="0" smtClean="0"/>
              <a:t>Tsar Nicholas abdicates and so ends the three century old Romanov dynasty in Russia. </a:t>
            </a:r>
          </a:p>
          <a:p>
            <a:r>
              <a:rPr lang="en-US" dirty="0" smtClean="0"/>
              <a:t>Russia drops out of the war as the Bolsheviks seize power in October 1917 under Lenin.</a:t>
            </a:r>
          </a:p>
          <a:p>
            <a:r>
              <a:rPr lang="en-US" dirty="0" smtClean="0"/>
              <a:t>Russia had suffered 4 million casualties in the first year of the war alone.</a:t>
            </a:r>
          </a:p>
          <a:p>
            <a:r>
              <a:rPr lang="en-US" dirty="0" smtClean="0"/>
              <a:t>Germany experiences the “turnip winter” of 1916-1917, and the protest of a million starving citizens.</a:t>
            </a:r>
          </a:p>
          <a:p>
            <a:r>
              <a:rPr lang="en-US" dirty="0" smtClean="0"/>
              <a:t>Thousands of French soldiers were arrested or executed for attempted mutiny and desertion.</a:t>
            </a:r>
          </a:p>
          <a:p>
            <a:r>
              <a:rPr lang="en-US" dirty="0" smtClean="0"/>
              <a:t>As casualty lists are continually published in newspapers like the </a:t>
            </a:r>
            <a:r>
              <a:rPr lang="en-US" i="1" dirty="0" smtClean="0"/>
              <a:t>Times</a:t>
            </a:r>
            <a:r>
              <a:rPr lang="en-US" dirty="0" smtClean="0"/>
              <a:t> of London, people begin to question everything.</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Shell Shock</a:t>
            </a:r>
            <a:endParaRPr lang="en-US" dirty="0"/>
          </a:p>
        </p:txBody>
      </p:sp>
      <p:sp>
        <p:nvSpPr>
          <p:cNvPr id="3" name="Content Placeholder 2"/>
          <p:cNvSpPr>
            <a:spLocks noGrp="1"/>
          </p:cNvSpPr>
          <p:nvPr>
            <p:ph sz="quarter" idx="1"/>
          </p:nvPr>
        </p:nvSpPr>
        <p:spPr>
          <a:xfrm>
            <a:off x="612648" y="1600200"/>
            <a:ext cx="8153400" cy="4876800"/>
          </a:xfrm>
        </p:spPr>
        <p:txBody>
          <a:bodyPr>
            <a:normAutofit fontScale="92500" lnSpcReduction="20000"/>
          </a:bodyPr>
          <a:lstStyle/>
          <a:p>
            <a:r>
              <a:rPr lang="en-US" dirty="0" smtClean="0"/>
              <a:t>The medical belief during World War I that exploding shells caused molecular commotion in the brain</a:t>
            </a:r>
          </a:p>
          <a:p>
            <a:r>
              <a:rPr lang="en-US" dirty="0" smtClean="0"/>
              <a:t>Symptoms:</a:t>
            </a:r>
          </a:p>
          <a:p>
            <a:pPr lvl="1"/>
            <a:r>
              <a:rPr lang="en-US" dirty="0" smtClean="0"/>
              <a:t>Muteness</a:t>
            </a:r>
          </a:p>
          <a:p>
            <a:pPr lvl="1"/>
            <a:r>
              <a:rPr lang="en-US" dirty="0" smtClean="0"/>
              <a:t>Blindness</a:t>
            </a:r>
          </a:p>
          <a:p>
            <a:pPr lvl="1"/>
            <a:r>
              <a:rPr lang="en-US" dirty="0" smtClean="0"/>
              <a:t>Deafness</a:t>
            </a:r>
          </a:p>
          <a:p>
            <a:pPr lvl="1"/>
            <a:r>
              <a:rPr lang="en-US" dirty="0" smtClean="0"/>
              <a:t>Uncontrollable shaking – inexplicable paralysis</a:t>
            </a:r>
          </a:p>
          <a:p>
            <a:r>
              <a:rPr lang="en-US" dirty="0" smtClean="0"/>
              <a:t>Attempted treatments:</a:t>
            </a:r>
          </a:p>
          <a:p>
            <a:pPr lvl="1"/>
            <a:r>
              <a:rPr lang="en-US" dirty="0" smtClean="0"/>
              <a:t>Being tied to the barbed wire </a:t>
            </a:r>
          </a:p>
          <a:p>
            <a:pPr lvl="1"/>
            <a:r>
              <a:rPr lang="en-US" dirty="0" smtClean="0"/>
              <a:t>Electroshock</a:t>
            </a:r>
          </a:p>
          <a:p>
            <a:pPr lvl="1"/>
            <a:r>
              <a:rPr lang="en-US" dirty="0" smtClean="0"/>
              <a:t>Isolation</a:t>
            </a:r>
          </a:p>
          <a:p>
            <a:pPr lvl="1"/>
            <a:r>
              <a:rPr lang="en-US" dirty="0" smtClean="0"/>
              <a:t>A stiff drink</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 Debate</a:t>
            </a:r>
            <a:endParaRPr lang="en-US" dirty="0"/>
          </a:p>
        </p:txBody>
      </p:sp>
      <p:sp>
        <p:nvSpPr>
          <p:cNvPr id="3" name="Content Placeholder 2"/>
          <p:cNvSpPr>
            <a:spLocks noGrp="1"/>
          </p:cNvSpPr>
          <p:nvPr>
            <p:ph idx="1"/>
          </p:nvPr>
        </p:nvSpPr>
        <p:spPr>
          <a:xfrm>
            <a:off x="914400" y="1752600"/>
            <a:ext cx="7772400" cy="4876800"/>
          </a:xfrm>
        </p:spPr>
        <p:txBody>
          <a:bodyPr>
            <a:normAutofit fontScale="85000" lnSpcReduction="20000"/>
          </a:bodyPr>
          <a:lstStyle/>
          <a:p>
            <a:r>
              <a:rPr lang="en-US" dirty="0" smtClean="0"/>
              <a:t>After the Lusitania, a small faction of eastern Republicans clamor for war – TR included – arguing for “preparedness.”</a:t>
            </a:r>
          </a:p>
          <a:p>
            <a:r>
              <a:rPr lang="en-US" dirty="0" smtClean="0"/>
              <a:t>President Wilson convinces Congress to enact the National Defense Act in June 1916, increasing the regular army to 175,000.</a:t>
            </a:r>
          </a:p>
          <a:p>
            <a:r>
              <a:rPr lang="en-US" dirty="0" smtClean="0"/>
              <a:t>A month later Congress approves a bill for the construction of fifty warships –battleships, cruisers, destroyers, and submarines – in just one year.</a:t>
            </a:r>
          </a:p>
          <a:p>
            <a:r>
              <a:rPr lang="en-US" dirty="0" smtClean="0"/>
              <a:t>Many Americans fear “preparedness” will lead America into the war in Europe – including William Jennings Bryan, Jane Addams, and Jeanette Rankin.</a:t>
            </a:r>
          </a:p>
          <a:p>
            <a:r>
              <a:rPr lang="en-US" dirty="0" smtClean="0"/>
              <a:t>They would all loyally support America after the Congressional declaration of war in 1917.</a:t>
            </a:r>
          </a:p>
          <a:p>
            <a:endParaRPr lang="en-US"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The Decision War – April 2, 1917</a:t>
            </a:r>
            <a:endParaRPr lang="en-US" b="1" dirty="0"/>
          </a:p>
        </p:txBody>
      </p:sp>
      <p:sp>
        <p:nvSpPr>
          <p:cNvPr id="3" name="Content Placeholder 2"/>
          <p:cNvSpPr>
            <a:spLocks noGrp="1"/>
          </p:cNvSpPr>
          <p:nvPr>
            <p:ph idx="1"/>
          </p:nvPr>
        </p:nvSpPr>
        <p:spPr>
          <a:xfrm>
            <a:off x="914400" y="1600200"/>
            <a:ext cx="7772400" cy="5029200"/>
          </a:xfrm>
        </p:spPr>
        <p:txBody>
          <a:bodyPr>
            <a:normAutofit lnSpcReduction="10000"/>
          </a:bodyPr>
          <a:lstStyle/>
          <a:p>
            <a:r>
              <a:rPr lang="en-US" dirty="0" smtClean="0"/>
              <a:t>In January 1917, Germany, assuming it can win the war before America mobilizes, resumes unrestricted submarine warfare against the United States.</a:t>
            </a:r>
          </a:p>
          <a:p>
            <a:r>
              <a:rPr lang="en-US" dirty="0" smtClean="0"/>
              <a:t>In March 1917, a series of events leads President Wilson to seek war declaration:</a:t>
            </a:r>
          </a:p>
          <a:p>
            <a:pPr lvl="1"/>
            <a:r>
              <a:rPr lang="en-US" dirty="0" smtClean="0"/>
              <a:t>Zimmermann Telegram to Mexico is intercepted by British intelligence arousing American nationalism.</a:t>
            </a:r>
          </a:p>
          <a:p>
            <a:pPr lvl="1"/>
            <a:r>
              <a:rPr lang="en-US" dirty="0" smtClean="0"/>
              <a:t>Russian Revolution on March 15, 1917 encourages President Wilson to joins the democratic Allies.</a:t>
            </a:r>
          </a:p>
          <a:p>
            <a:pPr lvl="1"/>
            <a:r>
              <a:rPr lang="en-US" dirty="0" smtClean="0"/>
              <a:t>Germans resume submarine attacks on five unarmed American merchant marine ships in March 1917.	</a:t>
            </a:r>
          </a:p>
          <a:p>
            <a:pPr lvl="1"/>
            <a:endParaRPr lang="en-US" dirty="0" smtClean="0"/>
          </a:p>
          <a:p>
            <a:endParaRPr lang="en-US" dirty="0" smtClean="0"/>
          </a:p>
          <a:p>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Sarajevo, June 28, 1914</a:t>
            </a:r>
          </a:p>
        </p:txBody>
      </p:sp>
      <p:sp>
        <p:nvSpPr>
          <p:cNvPr id="3" name="Content Placeholder 2"/>
          <p:cNvSpPr>
            <a:spLocks noGrp="1"/>
          </p:cNvSpPr>
          <p:nvPr>
            <p:ph sz="quarter" idx="1"/>
          </p:nvPr>
        </p:nvSpPr>
        <p:spPr/>
        <p:txBody>
          <a:bodyPr>
            <a:normAutofit fontScale="77500" lnSpcReduction="20000"/>
          </a:bodyPr>
          <a:lstStyle/>
          <a:p>
            <a:r>
              <a:rPr lang="en-US" dirty="0"/>
              <a:t>A Serbian terrorist assassinates Austrian Archduke Franz Ferdinand – the heir apparent to the throne of the Austro-Hungarian empire – and his wife.</a:t>
            </a:r>
          </a:p>
          <a:p>
            <a:r>
              <a:rPr lang="en-US" dirty="0"/>
              <a:t>Listen to the story for details on the work of </a:t>
            </a:r>
            <a:r>
              <a:rPr lang="en-US" dirty="0" err="1"/>
              <a:t>Gavrilo</a:t>
            </a:r>
            <a:r>
              <a:rPr lang="en-US" dirty="0"/>
              <a:t> </a:t>
            </a:r>
            <a:r>
              <a:rPr lang="en-US" dirty="0" err="1"/>
              <a:t>Princip</a:t>
            </a:r>
            <a:r>
              <a:rPr lang="en-US" dirty="0"/>
              <a:t> and the “Black Hand” at the parade in Bosnia.</a:t>
            </a:r>
          </a:p>
          <a:p>
            <a:r>
              <a:rPr lang="en-US" dirty="0"/>
              <a:t>Archduke Ferdinand responds “It is nothing” and couldn’t have been more wrong. </a:t>
            </a:r>
          </a:p>
          <a:p>
            <a:endParaRPr lang="en-US" dirty="0"/>
          </a:p>
        </p:txBody>
      </p:sp>
      <p:pic>
        <p:nvPicPr>
          <p:cNvPr id="5" name="Content Placeholder 4"/>
          <p:cNvPicPr>
            <a:picLocks noGrp="1" noChangeAspect="1"/>
          </p:cNvPicPr>
          <p:nvPr>
            <p:ph sz="quarter" idx="2"/>
          </p:nvPr>
        </p:nvPicPr>
        <p:blipFill>
          <a:blip r:embed="rId3" cstate="print">
            <a:extLst>
              <a:ext uri="{28A0092B-C50C-407E-A947-70E740481C1C}">
                <a14:useLocalDpi xmlns:a14="http://schemas.microsoft.com/office/drawing/2010/main" val="0"/>
              </a:ext>
            </a:extLst>
          </a:blip>
          <a:stretch>
            <a:fillRect/>
          </a:stretch>
        </p:blipFill>
        <p:spPr>
          <a:xfrm>
            <a:off x="4953000" y="1676400"/>
            <a:ext cx="3886199" cy="4724400"/>
          </a:xfrm>
        </p:spPr>
      </p:pic>
    </p:spTree>
    <p:extLst>
      <p:ext uri="{BB962C8B-B14F-4D97-AF65-F5344CB8AC3E}">
        <p14:creationId xmlns:p14="http://schemas.microsoft.com/office/powerpoint/2010/main" val="32119585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for tonight…</a:t>
            </a:r>
            <a:endParaRPr lang="en-US" dirty="0"/>
          </a:p>
        </p:txBody>
      </p:sp>
      <p:sp>
        <p:nvSpPr>
          <p:cNvPr id="3" name="Content Placeholder 2"/>
          <p:cNvSpPr>
            <a:spLocks noGrp="1"/>
          </p:cNvSpPr>
          <p:nvPr>
            <p:ph sz="quarter" idx="1"/>
          </p:nvPr>
        </p:nvSpPr>
        <p:spPr/>
        <p:txBody>
          <a:bodyPr/>
          <a:lstStyle/>
          <a:p>
            <a:r>
              <a:rPr lang="en-US" dirty="0" smtClean="0"/>
              <a:t>Google: History Learning Site</a:t>
            </a:r>
          </a:p>
          <a:p>
            <a:r>
              <a:rPr lang="en-US" dirty="0" smtClean="0"/>
              <a:t>Click on </a:t>
            </a:r>
            <a:r>
              <a:rPr lang="en-US" u="sng" dirty="0" smtClean="0"/>
              <a:t>World War I</a:t>
            </a:r>
            <a:r>
              <a:rPr lang="en-US" dirty="0" smtClean="0"/>
              <a:t>:</a:t>
            </a:r>
          </a:p>
          <a:p>
            <a:pPr lvl="1"/>
            <a:r>
              <a:rPr lang="en-US" dirty="0" smtClean="0"/>
              <a:t>Then click on The Battle of </a:t>
            </a:r>
            <a:r>
              <a:rPr lang="en-US" dirty="0" smtClean="0"/>
              <a:t>Verdun.</a:t>
            </a:r>
            <a:endParaRPr lang="en-US" dirty="0" smtClean="0"/>
          </a:p>
          <a:p>
            <a:pPr lvl="1"/>
            <a:r>
              <a:rPr lang="en-US" dirty="0" smtClean="0"/>
              <a:t>Also, click on The Battle of the </a:t>
            </a:r>
            <a:r>
              <a:rPr lang="en-US" dirty="0" smtClean="0"/>
              <a:t>Somme.</a:t>
            </a:r>
            <a:endParaRPr lang="en-US" dirty="0" smtClean="0"/>
          </a:p>
          <a:p>
            <a:r>
              <a:rPr lang="en-US" dirty="0" smtClean="0"/>
              <a:t>Read the articles concerning both battles and write a synopsis of each for tomorrow…</a:t>
            </a:r>
          </a:p>
          <a:p>
            <a:pPr lvl="1"/>
            <a:r>
              <a:rPr lang="en-US" dirty="0" smtClean="0"/>
              <a:t>Describe weapons or tactics used by both </a:t>
            </a:r>
            <a:r>
              <a:rPr lang="en-US" dirty="0" smtClean="0"/>
              <a:t>sides.</a:t>
            </a:r>
            <a:endParaRPr lang="en-US" dirty="0" smtClean="0"/>
          </a:p>
          <a:p>
            <a:pPr lvl="1"/>
            <a:r>
              <a:rPr lang="en-US" dirty="0" smtClean="0"/>
              <a:t>Explain the significance of these two </a:t>
            </a:r>
            <a:r>
              <a:rPr lang="en-US" dirty="0" smtClean="0"/>
              <a:t>battles.</a:t>
            </a:r>
            <a:endParaRPr lang="en-US" dirty="0" smtClean="0"/>
          </a:p>
          <a:p>
            <a:pPr lvl="1">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Alliance System</a:t>
            </a:r>
          </a:p>
        </p:txBody>
      </p:sp>
      <p:sp>
        <p:nvSpPr>
          <p:cNvPr id="3" name="Content Placeholder 2"/>
          <p:cNvSpPr>
            <a:spLocks noGrp="1"/>
          </p:cNvSpPr>
          <p:nvPr>
            <p:ph sz="quarter" idx="1"/>
          </p:nvPr>
        </p:nvSpPr>
        <p:spPr>
          <a:xfrm>
            <a:off x="612648" y="1600200"/>
            <a:ext cx="8153400" cy="4953000"/>
          </a:xfrm>
        </p:spPr>
        <p:txBody>
          <a:bodyPr>
            <a:normAutofit fontScale="92500" lnSpcReduction="20000"/>
          </a:bodyPr>
          <a:lstStyle/>
          <a:p>
            <a:r>
              <a:rPr lang="en-US" b="1" dirty="0"/>
              <a:t>Vienna, July 23, </a:t>
            </a:r>
            <a:r>
              <a:rPr lang="en-US" b="1" dirty="0" smtClean="0"/>
              <a:t>1914</a:t>
            </a:r>
          </a:p>
          <a:p>
            <a:pPr lvl="1"/>
            <a:r>
              <a:rPr lang="en-US" dirty="0"/>
              <a:t>The Austrian government issues an ultimatum threatening war against Serbia and invades that country four days later</a:t>
            </a:r>
            <a:r>
              <a:rPr lang="en-US" dirty="0" smtClean="0"/>
              <a:t>.</a:t>
            </a:r>
          </a:p>
          <a:p>
            <a:r>
              <a:rPr lang="en-US" b="1" dirty="0" smtClean="0"/>
              <a:t>Berlin, </a:t>
            </a:r>
            <a:r>
              <a:rPr lang="en-US" b="1" dirty="0"/>
              <a:t>August 1, </a:t>
            </a:r>
            <a:r>
              <a:rPr lang="en-US" b="1" dirty="0" smtClean="0"/>
              <a:t>1914</a:t>
            </a:r>
          </a:p>
          <a:p>
            <a:pPr lvl="1"/>
            <a:r>
              <a:rPr lang="en-US" dirty="0"/>
              <a:t>As Austria’s ally, the German government under Kaiser Wilhelm I declares war against Russia, an ally of Serbia</a:t>
            </a:r>
            <a:r>
              <a:rPr lang="en-US" dirty="0" smtClean="0"/>
              <a:t>.</a:t>
            </a:r>
          </a:p>
          <a:p>
            <a:r>
              <a:rPr lang="en-US" b="1" dirty="0"/>
              <a:t>Berlin, August 3, </a:t>
            </a:r>
            <a:r>
              <a:rPr lang="en-US" b="1" dirty="0" smtClean="0"/>
              <a:t>1914</a:t>
            </a:r>
          </a:p>
          <a:p>
            <a:pPr lvl="1"/>
            <a:r>
              <a:rPr lang="en-US" dirty="0"/>
              <a:t>Germany declares war against France, an ally of Russia, and immediately begins an invasion of neutral Belgium because it offers the fastest route to Paris</a:t>
            </a:r>
            <a:r>
              <a:rPr lang="en-US" dirty="0" smtClean="0"/>
              <a:t>.</a:t>
            </a:r>
          </a:p>
          <a:p>
            <a:r>
              <a:rPr lang="en-US" b="1" dirty="0"/>
              <a:t>London, August 4, </a:t>
            </a:r>
            <a:r>
              <a:rPr lang="en-US" b="1" dirty="0" smtClean="0"/>
              <a:t>1914</a:t>
            </a:r>
          </a:p>
          <a:p>
            <a:pPr lvl="1"/>
            <a:r>
              <a:rPr lang="en-US" dirty="0"/>
              <a:t>Great Britain, as an ally of France, declares war against Germany.</a:t>
            </a:r>
            <a:endParaRPr lang="en-US" dirty="0" smtClean="0"/>
          </a:p>
          <a:p>
            <a:endParaRPr lang="en-US" dirty="0"/>
          </a:p>
        </p:txBody>
      </p:sp>
    </p:spTree>
    <p:extLst>
      <p:ext uri="{BB962C8B-B14F-4D97-AF65-F5344CB8AC3E}">
        <p14:creationId xmlns:p14="http://schemas.microsoft.com/office/powerpoint/2010/main" val="2177363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fight?</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85000" lnSpcReduction="20000"/>
          </a:bodyPr>
          <a:lstStyle/>
          <a:p>
            <a:r>
              <a:rPr lang="en-US" dirty="0" smtClean="0"/>
              <a:t>Within a few days of onset of hostilities, 5 million Germans, 4 million French, and 1 million British had enthusiastically enlisted – only fearing it would end too soon.</a:t>
            </a:r>
          </a:p>
          <a:p>
            <a:r>
              <a:rPr lang="en-US" dirty="0" smtClean="0"/>
              <a:t>To the generation coming of age in 1914, war was all of the following:</a:t>
            </a:r>
          </a:p>
          <a:p>
            <a:pPr lvl="1"/>
            <a:r>
              <a:rPr lang="en-US" dirty="0" smtClean="0"/>
              <a:t>A test</a:t>
            </a:r>
          </a:p>
          <a:p>
            <a:pPr lvl="1"/>
            <a:r>
              <a:rPr lang="en-US" dirty="0" smtClean="0"/>
              <a:t>An adventure</a:t>
            </a:r>
          </a:p>
          <a:p>
            <a:pPr lvl="1"/>
            <a:r>
              <a:rPr lang="en-US" dirty="0" smtClean="0"/>
              <a:t>Honorable</a:t>
            </a:r>
          </a:p>
          <a:p>
            <a:pPr lvl="1"/>
            <a:r>
              <a:rPr lang="en-US" dirty="0" smtClean="0"/>
              <a:t>Renewing</a:t>
            </a:r>
          </a:p>
          <a:p>
            <a:pPr lvl="1"/>
            <a:r>
              <a:rPr lang="en-US" dirty="0" smtClean="0"/>
              <a:t>Sport</a:t>
            </a:r>
          </a:p>
          <a:p>
            <a:pPr lvl="1"/>
            <a:r>
              <a:rPr lang="en-US" dirty="0" smtClean="0"/>
              <a:t>Glamorous</a:t>
            </a:r>
          </a:p>
          <a:p>
            <a:pPr lvl="1"/>
            <a:r>
              <a:rPr lang="en-US" dirty="0" smtClean="0"/>
              <a:t>A rite of passage</a:t>
            </a:r>
          </a:p>
          <a:p>
            <a:pPr lvl="1"/>
            <a:r>
              <a:rPr lang="en-US" dirty="0" smtClean="0"/>
              <a:t>A sacrifice</a:t>
            </a:r>
          </a:p>
          <a:p>
            <a:pPr lvl="1"/>
            <a:r>
              <a:rPr lang="en-US" dirty="0" smtClean="0"/>
              <a:t>GOOD</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War Begins</a:t>
            </a:r>
            <a:endParaRPr lang="en-US" dirty="0"/>
          </a:p>
        </p:txBody>
      </p:sp>
      <p:sp>
        <p:nvSpPr>
          <p:cNvPr id="3" name="Content Placeholder 2"/>
          <p:cNvSpPr>
            <a:spLocks noGrp="1"/>
          </p:cNvSpPr>
          <p:nvPr>
            <p:ph sz="quarter" idx="1"/>
          </p:nvPr>
        </p:nvSpPr>
        <p:spPr>
          <a:xfrm>
            <a:off x="609600" y="1676400"/>
            <a:ext cx="8153400" cy="4953000"/>
          </a:xfrm>
        </p:spPr>
        <p:txBody>
          <a:bodyPr>
            <a:normAutofit fontScale="92500" lnSpcReduction="10000"/>
          </a:bodyPr>
          <a:lstStyle/>
          <a:p>
            <a:r>
              <a:rPr lang="en-US" dirty="0" smtClean="0"/>
              <a:t>At 10:00 am on August 2, 1914 eight German cavalrymen marched up to a French post in the border town of Belfort and began firing.</a:t>
            </a:r>
          </a:p>
          <a:p>
            <a:r>
              <a:rPr lang="en-US" dirty="0" smtClean="0"/>
              <a:t>“The sense of the tragic futility of it will never quite fade from the minds of those who saw these brave men, dashing across the open to the sounds of drums and bugles.  They thought it chic to die in white gloves,” said a French general.</a:t>
            </a:r>
          </a:p>
          <a:p>
            <a:r>
              <a:rPr lang="en-US" dirty="0" smtClean="0"/>
              <a:t>With losses mounting to 15,000 per day, Paris seamstresses changed to sewing grey uniforms and soldiers were equipped with shovels. </a:t>
            </a:r>
          </a:p>
          <a:p>
            <a:r>
              <a:rPr lang="en-US" dirty="0" smtClean="0"/>
              <a:t>The war would not be over by Christmas.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Stalemate in the Trenches</a:t>
            </a:r>
            <a:endParaRPr lang="en-US" dirty="0"/>
          </a:p>
        </p:txBody>
      </p:sp>
      <p:sp>
        <p:nvSpPr>
          <p:cNvPr id="3" name="Content Placeholder 2"/>
          <p:cNvSpPr>
            <a:spLocks noGrp="1"/>
          </p:cNvSpPr>
          <p:nvPr>
            <p:ph sz="quarter" idx="1"/>
          </p:nvPr>
        </p:nvSpPr>
        <p:spPr>
          <a:xfrm>
            <a:off x="612648" y="1600200"/>
            <a:ext cx="8153400" cy="4953000"/>
          </a:xfrm>
        </p:spPr>
        <p:txBody>
          <a:bodyPr>
            <a:normAutofit lnSpcReduction="10000"/>
          </a:bodyPr>
          <a:lstStyle/>
          <a:p>
            <a:r>
              <a:rPr lang="en-US" dirty="0" smtClean="0"/>
              <a:t>As soldiers dig trenches along the western front, a pattern of life emerges: </a:t>
            </a:r>
          </a:p>
          <a:p>
            <a:pPr lvl="1"/>
            <a:r>
              <a:rPr lang="en-US" dirty="0" smtClean="0"/>
              <a:t>Most attacks came in the mornings</a:t>
            </a:r>
          </a:p>
          <a:p>
            <a:pPr lvl="1"/>
            <a:r>
              <a:rPr lang="en-US" dirty="0" smtClean="0"/>
              <a:t>Usually over by breakfast</a:t>
            </a:r>
          </a:p>
          <a:p>
            <a:pPr lvl="1"/>
            <a:r>
              <a:rPr lang="en-US" dirty="0" smtClean="0"/>
              <a:t>Clean weapons, repair trenches, and write letters</a:t>
            </a:r>
          </a:p>
          <a:p>
            <a:pPr lvl="1"/>
            <a:r>
              <a:rPr lang="en-US" dirty="0" smtClean="0"/>
              <a:t>Retrieve casualties and repair barbed wire at nightfall</a:t>
            </a:r>
          </a:p>
          <a:p>
            <a:pPr lvl="1"/>
            <a:r>
              <a:rPr lang="en-US" dirty="0" smtClean="0"/>
              <a:t>Shellshock becomes common – NYDN hospitals emerge</a:t>
            </a:r>
          </a:p>
          <a:p>
            <a:pPr lvl="1"/>
            <a:r>
              <a:rPr lang="en-US" dirty="0" smtClean="0"/>
              <a:t>“The trenches made us feel larger than life: only there was death a joke, rather than a threat.”</a:t>
            </a:r>
          </a:p>
          <a:p>
            <a:pPr lvl="1"/>
            <a:r>
              <a:rPr lang="en-US" dirty="0" smtClean="0"/>
              <a:t>From 1914–1918, the line on the western front moved less than ten miles in either direction.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1916</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85000" lnSpcReduction="20000"/>
          </a:bodyPr>
          <a:lstStyle/>
          <a:p>
            <a:r>
              <a:rPr lang="en-US" dirty="0" smtClean="0"/>
              <a:t>On February 21, Germany attacked France 137 miles east of Paris at the fortress-ringed town of </a:t>
            </a:r>
            <a:r>
              <a:rPr lang="en-US" dirty="0" smtClean="0">
                <a:solidFill>
                  <a:srgbClr val="FF0000"/>
                </a:solidFill>
              </a:rPr>
              <a:t>Verdun</a:t>
            </a:r>
          </a:p>
          <a:p>
            <a:r>
              <a:rPr lang="en-US" dirty="0" smtClean="0"/>
              <a:t>The location served no strategic importance, but somehow became a line in the mud.</a:t>
            </a:r>
          </a:p>
          <a:p>
            <a:r>
              <a:rPr lang="en-US" dirty="0" smtClean="0"/>
              <a:t>France sends 259 of its 330 infantry regiments to defend Verdun and the “La </a:t>
            </a:r>
            <a:r>
              <a:rPr lang="en-US" dirty="0" err="1" smtClean="0"/>
              <a:t>Voie</a:t>
            </a:r>
            <a:r>
              <a:rPr lang="en-US" dirty="0" smtClean="0"/>
              <a:t> </a:t>
            </a:r>
            <a:r>
              <a:rPr lang="en-US" dirty="0" err="1" smtClean="0"/>
              <a:t>Sacree</a:t>
            </a:r>
            <a:r>
              <a:rPr lang="en-US" dirty="0" smtClean="0"/>
              <a:t>”</a:t>
            </a:r>
          </a:p>
          <a:p>
            <a:r>
              <a:rPr lang="en-US" dirty="0" smtClean="0"/>
              <a:t>When the battle finally ends, </a:t>
            </a:r>
            <a:r>
              <a:rPr lang="en-US" dirty="0" smtClean="0">
                <a:solidFill>
                  <a:srgbClr val="FF0000"/>
                </a:solidFill>
              </a:rPr>
              <a:t>700,000</a:t>
            </a:r>
            <a:r>
              <a:rPr lang="en-US" dirty="0" smtClean="0"/>
              <a:t> from both sides lay dead.</a:t>
            </a:r>
          </a:p>
          <a:p>
            <a:r>
              <a:rPr lang="en-US" dirty="0" smtClean="0"/>
              <a:t>A few months later, the British attack in the valley of the </a:t>
            </a:r>
            <a:r>
              <a:rPr lang="en-US" dirty="0" smtClean="0">
                <a:solidFill>
                  <a:srgbClr val="FF0000"/>
                </a:solidFill>
              </a:rPr>
              <a:t>Somme River</a:t>
            </a:r>
            <a:r>
              <a:rPr lang="en-US" dirty="0" smtClean="0"/>
              <a:t>.</a:t>
            </a:r>
          </a:p>
          <a:p>
            <a:r>
              <a:rPr lang="en-US" dirty="0" smtClean="0"/>
              <a:t>British canon were unable to silence German machine gun nests – 22,000 die in the first day alone</a:t>
            </a:r>
          </a:p>
          <a:p>
            <a:r>
              <a:rPr lang="en-US" dirty="0" smtClean="0"/>
              <a:t>Five months later, more than </a:t>
            </a:r>
            <a:r>
              <a:rPr lang="en-US" dirty="0" smtClean="0">
                <a:solidFill>
                  <a:srgbClr val="FF0000"/>
                </a:solidFill>
              </a:rPr>
              <a:t>500,000</a:t>
            </a:r>
            <a:r>
              <a:rPr lang="en-US" dirty="0" smtClean="0"/>
              <a:t> German, French, and British soldiers will have been sacrificed.</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Weaponry</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Britain deployed forty-seven tanks at the battle of the Somme</a:t>
            </a:r>
          </a:p>
          <a:p>
            <a:r>
              <a:rPr lang="en-US" dirty="0" smtClean="0"/>
              <a:t>The Germans use poison gas at Ypres in 1915, immobilizing over half of the Canadian forces there, and in nearly every battle thereafter.</a:t>
            </a:r>
          </a:p>
          <a:p>
            <a:r>
              <a:rPr lang="en-US" dirty="0" smtClean="0"/>
              <a:t>By 1916, the effects of chlorine gas had been offset by another technological development.</a:t>
            </a:r>
          </a:p>
          <a:p>
            <a:r>
              <a:rPr lang="en-US" dirty="0" smtClean="0"/>
              <a:t>Germans introduced phosgene gas and mustard gas at Verdun with horrific results.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Weaponry</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92500" lnSpcReduction="10000"/>
          </a:bodyPr>
          <a:lstStyle/>
          <a:p>
            <a:r>
              <a:rPr lang="en-US" dirty="0" smtClean="0"/>
              <a:t>It was said that soldiers in the trenches longed for the scent of gas as a break from the smell of rancid flesh.</a:t>
            </a:r>
          </a:p>
          <a:p>
            <a:r>
              <a:rPr lang="en-US" dirty="0" smtClean="0"/>
              <a:t>Effects of mustard gas:</a:t>
            </a:r>
          </a:p>
          <a:p>
            <a:pPr lvl="1"/>
            <a:r>
              <a:rPr lang="en-US" dirty="0" smtClean="0"/>
              <a:t>Aching gums</a:t>
            </a:r>
          </a:p>
          <a:p>
            <a:pPr lvl="1"/>
            <a:r>
              <a:rPr lang="en-US" dirty="0" smtClean="0"/>
              <a:t>Sneezing</a:t>
            </a:r>
          </a:p>
          <a:p>
            <a:pPr lvl="1"/>
            <a:r>
              <a:rPr lang="en-US" dirty="0" smtClean="0"/>
              <a:t>Burning throat</a:t>
            </a:r>
          </a:p>
          <a:p>
            <a:pPr lvl="1"/>
            <a:r>
              <a:rPr lang="en-US" dirty="0" smtClean="0"/>
              <a:t>Loss of reason </a:t>
            </a:r>
          </a:p>
          <a:p>
            <a:pPr lvl="1"/>
            <a:r>
              <a:rPr lang="en-US" dirty="0" smtClean="0"/>
              <a:t>Paralysis</a:t>
            </a:r>
          </a:p>
          <a:p>
            <a:r>
              <a:rPr lang="en-US" dirty="0" smtClean="0"/>
              <a:t>Effects of phosgene gas:</a:t>
            </a:r>
          </a:p>
          <a:p>
            <a:pPr lvl="1"/>
            <a:r>
              <a:rPr lang="en-US" dirty="0" smtClean="0"/>
              <a:t>Restriction of airway</a:t>
            </a:r>
          </a:p>
          <a:p>
            <a:pPr lvl="1"/>
            <a:r>
              <a:rPr lang="en-US" dirty="0" smtClean="0"/>
              <a:t>Lungs fill up with fluid</a:t>
            </a:r>
          </a:p>
          <a:p>
            <a:pPr lvl="1">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7151</TotalTime>
  <Words>1672</Words>
  <Application>Microsoft Office PowerPoint</Application>
  <PresentationFormat>On-screen Show (4:3)</PresentationFormat>
  <Paragraphs>136</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“They got going without delay, no fuss, no shouting, no running, everything solid and thorough – just like men themselves.  Here and there a boy would wave his hand to me as I shouted good luck to them through my megaphone.  And all had a cheery face…”   British officer prior to assault on German trenches at the Somme</vt:lpstr>
      <vt:lpstr>Sarajevo, June 28, 1914</vt:lpstr>
      <vt:lpstr>The Alliance System</vt:lpstr>
      <vt:lpstr>Why fight?</vt:lpstr>
      <vt:lpstr>The Great War Begins</vt:lpstr>
      <vt:lpstr>Stalemate in the Trenches</vt:lpstr>
      <vt:lpstr>1916</vt:lpstr>
      <vt:lpstr>New Weaponry</vt:lpstr>
      <vt:lpstr>New Weaponry</vt:lpstr>
      <vt:lpstr>American Response</vt:lpstr>
      <vt:lpstr>Neutrality</vt:lpstr>
      <vt:lpstr>Submarine Warfare</vt:lpstr>
      <vt:lpstr>Other Sinkings</vt:lpstr>
      <vt:lpstr>Economic Links to Allies</vt:lpstr>
      <vt:lpstr>British War Propaganda</vt:lpstr>
      <vt:lpstr>The Situation in 1917</vt:lpstr>
      <vt:lpstr>Shell Shock</vt:lpstr>
      <vt:lpstr>The War Debate</vt:lpstr>
      <vt:lpstr>The Decision War – April 2, 1917</vt:lpstr>
      <vt:lpstr>Assignment for tonight…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“They got going without delay, no fuss, no shouting, no running, everything solid and thorough – just like men themselves.  Here and there a boy would wave his hand to me as I shouted good luck to them through my megaphone.  And all had a cheery face…”   British officer prior to assault on German trenches at the Somme</dc:title>
  <dc:creator>CATHY W DOYLE</dc:creator>
  <cp:lastModifiedBy>Unistar</cp:lastModifiedBy>
  <cp:revision>24</cp:revision>
  <dcterms:created xsi:type="dcterms:W3CDTF">2008-03-10T20:26:15Z</dcterms:created>
  <dcterms:modified xsi:type="dcterms:W3CDTF">2016-01-04T20:50:30Z</dcterms:modified>
</cp:coreProperties>
</file>