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9" r:id="rId3"/>
    <p:sldId id="260" r:id="rId4"/>
    <p:sldId id="257" r:id="rId5"/>
    <p:sldId id="258"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569865C3-517E-4C1F-8E26-17040672F22B}" type="datetimeFigureOut">
              <a:rPr lang="en-US" smtClean="0"/>
              <a:pPr/>
              <a:t>3/17/2016</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12228ED-FA4C-4BC4-BFA1-E16D0DF64FEC}"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9865C3-517E-4C1F-8E26-17040672F22B}" type="datetimeFigureOut">
              <a:rPr lang="en-US" smtClean="0"/>
              <a:pPr/>
              <a:t>3/17/2016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2228ED-FA4C-4BC4-BFA1-E16D0DF64F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9865C3-517E-4C1F-8E26-17040672F22B}" type="datetimeFigureOut">
              <a:rPr lang="en-US" smtClean="0"/>
              <a:pPr/>
              <a:t>3/17/2016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2228ED-FA4C-4BC4-BFA1-E16D0DF64F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9865C3-517E-4C1F-8E26-17040672F22B}" type="datetimeFigureOut">
              <a:rPr lang="en-US" smtClean="0"/>
              <a:pPr/>
              <a:t>3/17/2016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2228ED-FA4C-4BC4-BFA1-E16D0DF64F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569865C3-517E-4C1F-8E26-17040672F22B}" type="datetimeFigureOut">
              <a:rPr lang="en-US" smtClean="0"/>
              <a:pPr/>
              <a:t>3/17/2016</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12228ED-FA4C-4BC4-BFA1-E16D0DF64FEC}"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9865C3-517E-4C1F-8E26-17040672F22B}" type="datetimeFigureOut">
              <a:rPr lang="en-US" smtClean="0"/>
              <a:pPr/>
              <a:t>3/17/2016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712228ED-FA4C-4BC4-BFA1-E16D0DF64FEC}"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9865C3-517E-4C1F-8E26-17040672F22B}" type="datetimeFigureOut">
              <a:rPr lang="en-US" smtClean="0"/>
              <a:pPr/>
              <a:t>3/17/2016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712228ED-FA4C-4BC4-BFA1-E16D0DF64F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69865C3-517E-4C1F-8E26-17040672F22B}" type="datetimeFigureOut">
              <a:rPr lang="en-US" smtClean="0"/>
              <a:pPr/>
              <a:t>3/17/2016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2228ED-FA4C-4BC4-BFA1-E16D0DF64FEC}"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69865C3-517E-4C1F-8E26-17040672F22B}" type="datetimeFigureOut">
              <a:rPr lang="en-US" smtClean="0"/>
              <a:pPr/>
              <a:t>3/17/2016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12228ED-FA4C-4BC4-BFA1-E16D0DF64F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569865C3-517E-4C1F-8E26-17040672F22B}" type="datetimeFigureOut">
              <a:rPr lang="en-US" smtClean="0"/>
              <a:pPr/>
              <a:t>3/17/2016</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12228ED-FA4C-4BC4-BFA1-E16D0DF64FEC}"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569865C3-517E-4C1F-8E26-17040672F22B}" type="datetimeFigureOut">
              <a:rPr lang="en-US" smtClean="0"/>
              <a:pPr/>
              <a:t>3/17/2016</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12228ED-FA4C-4BC4-BFA1-E16D0DF64FEC}"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69865C3-517E-4C1F-8E26-17040672F22B}" type="datetimeFigureOut">
              <a:rPr lang="en-US" smtClean="0"/>
              <a:pPr/>
              <a:t>3/17/2016</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12228ED-FA4C-4BC4-BFA1-E16D0DF64FEC}"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Allied Drive in Europe</a:t>
            </a:r>
            <a:endParaRPr lang="en-US" dirty="0"/>
          </a:p>
        </p:txBody>
      </p:sp>
      <p:sp>
        <p:nvSpPr>
          <p:cNvPr id="3" name="Subtitle 2"/>
          <p:cNvSpPr>
            <a:spLocks noGrp="1"/>
          </p:cNvSpPr>
          <p:nvPr>
            <p:ph type="subTitle" idx="1"/>
          </p:nvPr>
        </p:nvSpPr>
        <p:spPr>
          <a:xfrm>
            <a:off x="1600200" y="2819400"/>
            <a:ext cx="7093634" cy="1752600"/>
          </a:xfrm>
        </p:spPr>
        <p:txBody>
          <a:bodyPr/>
          <a:lstStyle/>
          <a:p>
            <a:r>
              <a:rPr lang="en-US" dirty="0" smtClean="0"/>
              <a:t>After Pearl Harbor, British, Soviet, and American officials agreed to focus their efforts on Europe.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Response to Pearl Harbor</a:t>
            </a:r>
            <a:endParaRPr lang="en-US" dirty="0"/>
          </a:p>
        </p:txBody>
      </p:sp>
      <p:sp>
        <p:nvSpPr>
          <p:cNvPr id="3" name="Content Placeholder 2"/>
          <p:cNvSpPr>
            <a:spLocks noGrp="1"/>
          </p:cNvSpPr>
          <p:nvPr>
            <p:ph idx="1"/>
          </p:nvPr>
        </p:nvSpPr>
        <p:spPr/>
        <p:txBody>
          <a:bodyPr>
            <a:normAutofit/>
          </a:bodyPr>
          <a:lstStyle/>
          <a:p>
            <a:r>
              <a:rPr lang="en-US" dirty="0" smtClean="0"/>
              <a:t>When Hitler declares war on the United States on December 11, 1941, even Jeanette Rankin declared herself present on the “roll call” vote in Congress.</a:t>
            </a:r>
          </a:p>
          <a:p>
            <a:r>
              <a:rPr lang="en-US" dirty="0" smtClean="0"/>
              <a:t>By Feb. 1942, more than five million Americans had emerged to help in their communities.</a:t>
            </a:r>
          </a:p>
          <a:p>
            <a:r>
              <a:rPr lang="en-US" dirty="0" smtClean="0"/>
              <a:t>Conspiracy rumors circulated in America concerning the Japanese </a:t>
            </a:r>
          </a:p>
          <a:p>
            <a:pPr>
              <a:buNone/>
            </a:pPr>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pPr algn="ctr"/>
            <a:r>
              <a:rPr lang="en-US" dirty="0" smtClean="0"/>
              <a:t>Response to Pearl Harbor</a:t>
            </a:r>
            <a:endParaRPr lang="en-US" dirty="0"/>
          </a:p>
        </p:txBody>
      </p:sp>
      <p:sp>
        <p:nvSpPr>
          <p:cNvPr id="3" name="Content Placeholder 2"/>
          <p:cNvSpPr>
            <a:spLocks noGrp="1"/>
          </p:cNvSpPr>
          <p:nvPr>
            <p:ph sz="half" idx="1"/>
          </p:nvPr>
        </p:nvSpPr>
        <p:spPr>
          <a:xfrm>
            <a:off x="152400" y="1600200"/>
            <a:ext cx="4343400" cy="4953000"/>
          </a:xfrm>
        </p:spPr>
        <p:txBody>
          <a:bodyPr>
            <a:normAutofit fontScale="70000" lnSpcReduction="20000"/>
          </a:bodyPr>
          <a:lstStyle/>
          <a:p>
            <a:r>
              <a:rPr lang="en-US" dirty="0" smtClean="0"/>
              <a:t>Paranoia was rampant in America:	</a:t>
            </a:r>
          </a:p>
          <a:p>
            <a:pPr lvl="1"/>
            <a:r>
              <a:rPr lang="en-US" dirty="0" smtClean="0"/>
              <a:t>National Association of Broadcasters banned the playing of requests and weather on the radio</a:t>
            </a:r>
          </a:p>
          <a:p>
            <a:pPr lvl="1"/>
            <a:r>
              <a:rPr lang="en-US" dirty="0" smtClean="0"/>
              <a:t>Man-on-the-streets interviews were ended</a:t>
            </a:r>
          </a:p>
          <a:p>
            <a:pPr lvl="1"/>
            <a:r>
              <a:rPr lang="en-US" dirty="0" smtClean="0"/>
              <a:t>In a 1941 </a:t>
            </a:r>
            <a:r>
              <a:rPr lang="en-US" i="1" dirty="0" smtClean="0"/>
              <a:t>Time</a:t>
            </a:r>
            <a:r>
              <a:rPr lang="en-US" dirty="0" smtClean="0"/>
              <a:t> magazine special, subscribers were taught how to distinguish between friendly Chinese and the hated “</a:t>
            </a:r>
            <a:r>
              <a:rPr lang="en-US" dirty="0" err="1" smtClean="0"/>
              <a:t>Japs</a:t>
            </a:r>
            <a:r>
              <a:rPr lang="en-US" dirty="0" smtClean="0"/>
              <a:t>”</a:t>
            </a:r>
          </a:p>
          <a:p>
            <a:pPr lvl="1"/>
            <a:r>
              <a:rPr lang="en-US" dirty="0" smtClean="0"/>
              <a:t>American forces were humiliated at Borneo, Singapore, Wake Island, and the Philippines</a:t>
            </a:r>
          </a:p>
          <a:p>
            <a:pPr lvl="1"/>
            <a:r>
              <a:rPr lang="en-US" dirty="0" smtClean="0"/>
              <a:t>American soldiers were forced to strip clothing</a:t>
            </a:r>
          </a:p>
          <a:p>
            <a:pPr lvl="1"/>
            <a:r>
              <a:rPr lang="en-US" dirty="0" smtClean="0"/>
              <a:t>In the Philippines, 75,000 American soldiers surrendered – biggest defeat in U.S. history.</a:t>
            </a:r>
          </a:p>
          <a:p>
            <a:pPr lvl="1">
              <a:buNone/>
            </a:pP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1524000"/>
            <a:ext cx="4038599" cy="4876800"/>
          </a:xfr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Where to attack first?</a:t>
            </a:r>
            <a:endParaRPr lang="en-US" dirty="0"/>
          </a:p>
        </p:txBody>
      </p:sp>
      <p:sp>
        <p:nvSpPr>
          <p:cNvPr id="3" name="Content Placeholder 2"/>
          <p:cNvSpPr>
            <a:spLocks noGrp="1"/>
          </p:cNvSpPr>
          <p:nvPr>
            <p:ph sz="half" idx="1"/>
          </p:nvPr>
        </p:nvSpPr>
        <p:spPr>
          <a:xfrm>
            <a:off x="381000" y="1645920"/>
            <a:ext cx="4114800" cy="4526280"/>
          </a:xfrm>
        </p:spPr>
        <p:txBody>
          <a:bodyPr>
            <a:normAutofit fontScale="77500" lnSpcReduction="20000"/>
          </a:bodyPr>
          <a:lstStyle/>
          <a:p>
            <a:r>
              <a:rPr lang="en-US" dirty="0" smtClean="0"/>
              <a:t>Stalin was pressing for another Allied front in the West.</a:t>
            </a:r>
          </a:p>
          <a:p>
            <a:r>
              <a:rPr lang="en-US" dirty="0" smtClean="0"/>
              <a:t>Roosevelt agrees with Churchill that first they must secure the Suez Canal.</a:t>
            </a:r>
          </a:p>
          <a:p>
            <a:r>
              <a:rPr lang="en-US" dirty="0" smtClean="0"/>
              <a:t>In November 1942, Allied forces invade North Africa under General Dwight D. Eisenhower and trap over 250,000 German troops in Tunisia in May 1943.</a:t>
            </a:r>
          </a:p>
          <a:p>
            <a:r>
              <a:rPr lang="en-US" dirty="0" smtClean="0"/>
              <a:t>Meanwhile, the Russians and Germans are fighting at Stalingrad and Leningrad.</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495800" y="1524001"/>
            <a:ext cx="4343400" cy="3352800"/>
          </a:xfrm>
        </p:spPr>
      </p:pic>
      <p:sp>
        <p:nvSpPr>
          <p:cNvPr id="6" name="TextBox 5"/>
          <p:cNvSpPr txBox="1"/>
          <p:nvPr/>
        </p:nvSpPr>
        <p:spPr>
          <a:xfrm>
            <a:off x="4495800" y="4953000"/>
            <a:ext cx="4495800" cy="1384995"/>
          </a:xfrm>
          <a:prstGeom prst="rect">
            <a:avLst/>
          </a:prstGeom>
          <a:noFill/>
        </p:spPr>
        <p:txBody>
          <a:bodyPr wrap="square" rtlCol="0">
            <a:spAutoFit/>
          </a:bodyPr>
          <a:lstStyle/>
          <a:p>
            <a:r>
              <a:rPr lang="en-US" sz="1200" dirty="0">
                <a:solidFill>
                  <a:srgbClr val="000000"/>
                </a:solidFill>
                <a:latin typeface="arial"/>
              </a:rPr>
              <a:t>Operation torch was the operation where the U.S allied with Great Britain, Took over the </a:t>
            </a:r>
            <a:r>
              <a:rPr lang="en-US" sz="1200" dirty="0" smtClean="0">
                <a:solidFill>
                  <a:srgbClr val="000000"/>
                </a:solidFill>
                <a:latin typeface="arial"/>
              </a:rPr>
              <a:t>French </a:t>
            </a:r>
            <a:r>
              <a:rPr lang="en-US" sz="1200" dirty="0">
                <a:solidFill>
                  <a:srgbClr val="000000"/>
                </a:solidFill>
                <a:latin typeface="arial"/>
              </a:rPr>
              <a:t>region of north </a:t>
            </a:r>
            <a:r>
              <a:rPr lang="en-US" sz="1200" dirty="0" smtClean="0">
                <a:solidFill>
                  <a:srgbClr val="000000"/>
                </a:solidFill>
                <a:latin typeface="arial"/>
              </a:rPr>
              <a:t>Africa</a:t>
            </a:r>
            <a:r>
              <a:rPr lang="en-US" sz="1200" dirty="0">
                <a:solidFill>
                  <a:srgbClr val="000000"/>
                </a:solidFill>
                <a:latin typeface="arial"/>
              </a:rPr>
              <a:t>. If successful the operation would serve in containing Hitler's intention in expanding. Control over this region would block critical shipping points to the Mediterranean, as well as provide a kick start for the allies into Italy. It was started on N</a:t>
            </a:r>
            <a:r>
              <a:rPr lang="en-US" sz="1200" dirty="0" smtClean="0">
                <a:solidFill>
                  <a:srgbClr val="000000"/>
                </a:solidFill>
                <a:latin typeface="arial"/>
              </a:rPr>
              <a:t>ovember </a:t>
            </a:r>
            <a:r>
              <a:rPr lang="en-US" sz="1200" dirty="0">
                <a:solidFill>
                  <a:srgbClr val="000000"/>
                </a:solidFill>
                <a:latin typeface="arial"/>
              </a:rPr>
              <a:t>8th 1842.</a:t>
            </a:r>
            <a:endParaRPr lang="en-US" sz="12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Leningrad</a:t>
            </a:r>
            <a:endParaRPr lang="en-US" dirty="0"/>
          </a:p>
        </p:txBody>
      </p:sp>
      <p:sp>
        <p:nvSpPr>
          <p:cNvPr id="3" name="Content Placeholder 2"/>
          <p:cNvSpPr>
            <a:spLocks noGrp="1"/>
          </p:cNvSpPr>
          <p:nvPr>
            <p:ph sz="half" idx="1"/>
          </p:nvPr>
        </p:nvSpPr>
        <p:spPr>
          <a:xfrm>
            <a:off x="228600" y="1676400"/>
            <a:ext cx="4267200" cy="4800600"/>
          </a:xfrm>
        </p:spPr>
        <p:txBody>
          <a:bodyPr>
            <a:normAutofit fontScale="62500" lnSpcReduction="20000"/>
          </a:bodyPr>
          <a:lstStyle/>
          <a:p>
            <a:r>
              <a:rPr lang="en-US" dirty="0" smtClean="0"/>
              <a:t>Concerned that an all out assault would be too costly, Hitler decided to blockade the city on its southern border.</a:t>
            </a:r>
          </a:p>
          <a:p>
            <a:r>
              <a:rPr lang="en-US" dirty="0" smtClean="0"/>
              <a:t>By Late December 1941, Leningrad was down to two days’ supply of flour.</a:t>
            </a:r>
          </a:p>
          <a:p>
            <a:r>
              <a:rPr lang="en-US" dirty="0" smtClean="0"/>
              <a:t>53,000 died in December alone.</a:t>
            </a:r>
          </a:p>
          <a:p>
            <a:r>
              <a:rPr lang="en-US" dirty="0" smtClean="0"/>
              <a:t>By February 1942, 200,000 had died</a:t>
            </a:r>
          </a:p>
          <a:p>
            <a:r>
              <a:rPr lang="en-US" dirty="0" smtClean="0"/>
              <a:t>Citizens felled trees in the enemies path and built raid shelters and pillboxes.</a:t>
            </a:r>
          </a:p>
          <a:p>
            <a:r>
              <a:rPr lang="en-US" dirty="0" smtClean="0"/>
              <a:t>They are saved by the “road of life.”</a:t>
            </a:r>
          </a:p>
          <a:p>
            <a:r>
              <a:rPr lang="en-US" dirty="0" smtClean="0"/>
              <a:t>The city was liberated in January1944 – nearly a million people had died – including more civilians than any other city in any war in history.</a:t>
            </a:r>
          </a:p>
          <a:p>
            <a:pPr>
              <a:buNone/>
            </a:pPr>
            <a:endParaRPr lang="en-US" dirty="0" smtClean="0"/>
          </a:p>
          <a:p>
            <a:endParaRPr lang="en-US" dirty="0" smtClean="0"/>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572000" y="1676401"/>
            <a:ext cx="4267200" cy="3352799"/>
          </a:xfrm>
        </p:spPr>
      </p:pic>
      <p:sp>
        <p:nvSpPr>
          <p:cNvPr id="6" name="TextBox 5"/>
          <p:cNvSpPr txBox="1"/>
          <p:nvPr/>
        </p:nvSpPr>
        <p:spPr>
          <a:xfrm>
            <a:off x="4648200" y="5257800"/>
            <a:ext cx="4191000" cy="738664"/>
          </a:xfrm>
          <a:prstGeom prst="rect">
            <a:avLst/>
          </a:prstGeom>
          <a:noFill/>
        </p:spPr>
        <p:txBody>
          <a:bodyPr wrap="square" rtlCol="0">
            <a:spAutoFit/>
          </a:bodyPr>
          <a:lstStyle/>
          <a:p>
            <a:r>
              <a:rPr lang="en-US" sz="1400" dirty="0">
                <a:solidFill>
                  <a:schemeClr val="bg1"/>
                </a:solidFill>
                <a:latin typeface="Lucida Grande"/>
              </a:rPr>
              <a:t>A view of the ice road during April 1942 when the journey became was even more hazardous as the ice began to </a:t>
            </a:r>
            <a:r>
              <a:rPr lang="en-US" sz="1400" dirty="0" smtClean="0">
                <a:solidFill>
                  <a:schemeClr val="bg1"/>
                </a:solidFill>
                <a:latin typeface="Lucida Grande"/>
              </a:rPr>
              <a:t>melt.</a:t>
            </a:r>
            <a:endParaRPr lang="en-US" sz="1400" dirty="0">
              <a:solidFill>
                <a:schemeClr val="bg1"/>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Stalingrad</a:t>
            </a:r>
            <a:endParaRPr lang="en-US" dirty="0"/>
          </a:p>
        </p:txBody>
      </p:sp>
      <p:sp>
        <p:nvSpPr>
          <p:cNvPr id="3" name="Content Placeholder 2"/>
          <p:cNvSpPr>
            <a:spLocks noGrp="1"/>
          </p:cNvSpPr>
          <p:nvPr>
            <p:ph sz="half" idx="1"/>
          </p:nvPr>
        </p:nvSpPr>
        <p:spPr>
          <a:xfrm>
            <a:off x="228600" y="1645920"/>
            <a:ext cx="4267200" cy="4831080"/>
          </a:xfrm>
        </p:spPr>
        <p:txBody>
          <a:bodyPr>
            <a:normAutofit fontScale="55000" lnSpcReduction="20000"/>
          </a:bodyPr>
          <a:lstStyle/>
          <a:p>
            <a:r>
              <a:rPr lang="en-US" sz="3300" dirty="0" smtClean="0"/>
              <a:t>Hitler wanted access to the oil fields of the Caucasus Mountains</a:t>
            </a:r>
          </a:p>
          <a:p>
            <a:r>
              <a:rPr lang="en-US" sz="3300" dirty="0" smtClean="0"/>
              <a:t>He also understood the symbolism.</a:t>
            </a:r>
          </a:p>
          <a:p>
            <a:r>
              <a:rPr lang="en-US" sz="3300" dirty="0" smtClean="0"/>
              <a:t>This was the essential confrontation Hitler desired – fascism vs. Bolshevism</a:t>
            </a:r>
          </a:p>
          <a:p>
            <a:r>
              <a:rPr lang="en-US" sz="3300" dirty="0" smtClean="0"/>
              <a:t>Germans experienced the legendary Russian resistance at Stalingrad as well.</a:t>
            </a:r>
          </a:p>
          <a:p>
            <a:r>
              <a:rPr lang="en-US" sz="3300" dirty="0" smtClean="0"/>
              <a:t>Oddly imprecise bombing in the north</a:t>
            </a:r>
          </a:p>
          <a:p>
            <a:r>
              <a:rPr lang="en-US" sz="3300" dirty="0" smtClean="0"/>
              <a:t>600 German planes descended on the city one evening with incendiary bombs – 40,000 civilians killed.</a:t>
            </a:r>
          </a:p>
          <a:p>
            <a:r>
              <a:rPr lang="en-US" sz="3300" dirty="0" smtClean="0"/>
              <a:t>The two dictators insisted their armies fight to the death – by radio.</a:t>
            </a:r>
          </a:p>
          <a:p>
            <a:r>
              <a:rPr lang="en-US" sz="3300" dirty="0" smtClean="0"/>
              <a:t>Hitler neglected his flanks and was surrounded – his army trapped in the city – 80,000 German prisoners.</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495800" y="1676400"/>
            <a:ext cx="4419600" cy="3581400"/>
          </a:xfr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Turning Point</a:t>
            </a:r>
            <a:endParaRPr lang="en-US" dirty="0"/>
          </a:p>
        </p:txBody>
      </p:sp>
      <p:sp>
        <p:nvSpPr>
          <p:cNvPr id="3" name="Content Placeholder 2"/>
          <p:cNvSpPr>
            <a:spLocks noGrp="1"/>
          </p:cNvSpPr>
          <p:nvPr>
            <p:ph sz="half" idx="1"/>
          </p:nvPr>
        </p:nvSpPr>
        <p:spPr>
          <a:xfrm>
            <a:off x="381000" y="1645920"/>
            <a:ext cx="4114800" cy="4831080"/>
          </a:xfrm>
        </p:spPr>
        <p:txBody>
          <a:bodyPr>
            <a:normAutofit fontScale="77500" lnSpcReduction="20000"/>
          </a:bodyPr>
          <a:lstStyle/>
          <a:p>
            <a:r>
              <a:rPr lang="en-US" dirty="0" smtClean="0"/>
              <a:t>The Battle of Stalingrad ended in January 1943 and marked a turning point.</a:t>
            </a:r>
          </a:p>
          <a:p>
            <a:r>
              <a:rPr lang="en-US" dirty="0" smtClean="0"/>
              <a:t>The Germans would revert to a defensive position.</a:t>
            </a:r>
          </a:p>
          <a:p>
            <a:r>
              <a:rPr lang="en-US" dirty="0" smtClean="0"/>
              <a:t>The highly mobile Blitzkrieg army would, in one year – by 1944, transform into a ponderous, highly immobile army featuring heavy, slow tanks and dug-in infantry.</a:t>
            </a:r>
          </a:p>
          <a:p>
            <a:r>
              <a:rPr lang="en-US" dirty="0" smtClean="0"/>
              <a:t>Hitler had been too greedy in the east and mistakenly declared war on the U.S.</a:t>
            </a:r>
          </a:p>
          <a:p>
            <a:pPr>
              <a:buNone/>
            </a:pPr>
            <a:endParaRPr lang="en-US" dirty="0" smtClean="0"/>
          </a:p>
          <a:p>
            <a:endParaRPr lang="en-US" dirty="0" smtClean="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1676400"/>
            <a:ext cx="4343400"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Hitler</a:t>
            </a:r>
            <a:endParaRPr lang="en-US" dirty="0"/>
          </a:p>
        </p:txBody>
      </p:sp>
      <p:sp>
        <p:nvSpPr>
          <p:cNvPr id="3" name="Content Placeholder 2"/>
          <p:cNvSpPr>
            <a:spLocks noGrp="1"/>
          </p:cNvSpPr>
          <p:nvPr>
            <p:ph idx="1"/>
          </p:nvPr>
        </p:nvSpPr>
        <p:spPr>
          <a:xfrm>
            <a:off x="457200" y="1600200"/>
            <a:ext cx="8229600" cy="4952999"/>
          </a:xfrm>
        </p:spPr>
        <p:txBody>
          <a:bodyPr>
            <a:normAutofit fontScale="92500" lnSpcReduction="20000"/>
          </a:bodyPr>
          <a:lstStyle/>
          <a:p>
            <a:r>
              <a:rPr lang="en-US" dirty="0" smtClean="0"/>
              <a:t>Nov. 3, 1943 - Fuhrer Directive No.51</a:t>
            </a:r>
          </a:p>
          <a:p>
            <a:pPr lvl="1"/>
            <a:r>
              <a:rPr lang="en-US" dirty="0" smtClean="0"/>
              <a:t>“For the last two and one-half years the bitter and costly struggle against Bolshevism has made the utmost demands upon the bulk of our military resources and energies…The situation has since changed.  The threat from the East remains, but an even greater danger looms in the West: the Anglo-American landing!  In the East, the vastness of the space will, as a last resort, permit a loss of territory even on a major scale, without suffering a mortal blow to Germany’s chance for survival.  Not so in the West!  If the enemy here succeeds in penetrating our defense on a wide front, consequences of staggering proportions will follow within a short time.  I have therefore decided to strengthen the defenses in the West”</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4520</TotalTime>
  <Words>674</Words>
  <Application>Microsoft Office PowerPoint</Application>
  <PresentationFormat>On-screen Show (4:3)</PresentationFormat>
  <Paragraphs>50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Foundry</vt:lpstr>
      <vt:lpstr>The Allied Drive in Europe</vt:lpstr>
      <vt:lpstr>Response to Pearl Harbor</vt:lpstr>
      <vt:lpstr>Response to Pearl Harbor</vt:lpstr>
      <vt:lpstr>Where to attack first?</vt:lpstr>
      <vt:lpstr>Leningrad</vt:lpstr>
      <vt:lpstr>Stalingrad</vt:lpstr>
      <vt:lpstr>Turning Point</vt:lpstr>
      <vt:lpstr>Hitler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Allied Drive in Europe</dc:title>
  <dc:creator>WILLIAM A FERNANDEZ</dc:creator>
  <cp:lastModifiedBy>Unistar</cp:lastModifiedBy>
  <cp:revision>20</cp:revision>
  <dcterms:created xsi:type="dcterms:W3CDTF">2008-03-27T13:36:31Z</dcterms:created>
  <dcterms:modified xsi:type="dcterms:W3CDTF">2016-03-18T14:41:33Z</dcterms:modified>
</cp:coreProperties>
</file>