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80" d="100"/>
          <a:sy n="80" d="100"/>
        </p:scale>
        <p:origin x="-1272" y="-24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/>
          <p:cNvSpPr/>
          <p:nvPr/>
        </p:nvSpPr>
        <p:spPr>
          <a:xfrm flipV="1">
            <a:off x="5410182" y="3810000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4" name="Rectangle 23"/>
          <p:cNvSpPr/>
          <p:nvPr/>
        </p:nvSpPr>
        <p:spPr>
          <a:xfrm flipV="1">
            <a:off x="5410200" y="3897010"/>
            <a:ext cx="37338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5" name="Rectangle 24"/>
          <p:cNvSpPr/>
          <p:nvPr/>
        </p:nvSpPr>
        <p:spPr>
          <a:xfrm flipV="1">
            <a:off x="5410200" y="4115167"/>
            <a:ext cx="37338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6" name="Rectangle 25"/>
          <p:cNvSpPr/>
          <p:nvPr/>
        </p:nvSpPr>
        <p:spPr>
          <a:xfrm flipV="1">
            <a:off x="5410200" y="4164403"/>
            <a:ext cx="196596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Rectangle 26"/>
          <p:cNvSpPr/>
          <p:nvPr/>
        </p:nvSpPr>
        <p:spPr>
          <a:xfrm flipV="1">
            <a:off x="5410200" y="4199572"/>
            <a:ext cx="196596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0" name="Rounded Rectangle 29"/>
          <p:cNvSpPr/>
          <p:nvPr/>
        </p:nvSpPr>
        <p:spPr bwMode="white">
          <a:xfrm>
            <a:off x="5410200" y="3962400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1" name="Rounded Rectangle 30"/>
          <p:cNvSpPr/>
          <p:nvPr/>
        </p:nvSpPr>
        <p:spPr bwMode="white">
          <a:xfrm>
            <a:off x="7376507" y="406098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Rectangle 6"/>
          <p:cNvSpPr/>
          <p:nvPr/>
        </p:nvSpPr>
        <p:spPr>
          <a:xfrm>
            <a:off x="1" y="3649662"/>
            <a:ext cx="9144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0" y="3675527"/>
            <a:ext cx="9144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 flipV="1">
            <a:off x="6414051" y="3643090"/>
            <a:ext cx="2729950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Rectangle 18"/>
          <p:cNvSpPr/>
          <p:nvPr/>
        </p:nvSpPr>
        <p:spPr>
          <a:xfrm>
            <a:off x="0" y="0"/>
            <a:ext cx="9144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6705600" y="4206240"/>
            <a:ext cx="960120" cy="457200"/>
          </a:xfrm>
        </p:spPr>
        <p:txBody>
          <a:bodyPr/>
          <a:lstStyle/>
          <a:p>
            <a:fld id="{B29D2A5D-E0BF-4402-81BC-71D866BE2DFC}" type="datetimeFigureOut">
              <a:rPr lang="en-US" smtClean="0"/>
              <a:pPr/>
              <a:t>3/17/2016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/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320088" y="1136"/>
            <a:ext cx="747712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fld id="{1E0293B5-CC4D-4D28-A589-345C8C105F4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9D2A5D-E0BF-4402-81BC-71D866BE2DFC}" type="datetimeFigureOut">
              <a:rPr lang="en-US" smtClean="0"/>
              <a:pPr/>
              <a:t>3/17/2016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0293B5-CC4D-4D28-A589-345C8C105F4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9D2A5D-E0BF-4402-81BC-71D866BE2DFC}" type="datetimeFigureOut">
              <a:rPr lang="en-US" smtClean="0"/>
              <a:pPr/>
              <a:t>3/17/2016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0293B5-CC4D-4D28-A589-345C8C105F4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9D2A5D-E0BF-4402-81BC-71D866BE2DFC}" type="datetimeFigureOut">
              <a:rPr lang="en-US" smtClean="0"/>
              <a:pPr/>
              <a:t>3/17/2016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0293B5-CC4D-4D28-A589-345C8C105F4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9D2A5D-E0BF-4402-81BC-71D866BE2DFC}" type="datetimeFigureOut">
              <a:rPr lang="en-US" smtClean="0"/>
              <a:pPr/>
              <a:t>3/17/2016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0293B5-CC4D-4D28-A589-345C8C105F4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9D2A5D-E0BF-4402-81BC-71D866BE2DFC}" type="datetimeFigureOut">
              <a:rPr lang="en-US" smtClean="0"/>
              <a:pPr/>
              <a:t>3/17/2016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0293B5-CC4D-4D28-A589-345C8C105F4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6" name="Date Placeholder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B29D2A5D-E0BF-4402-81BC-71D866BE2DFC}" type="datetimeFigureOut">
              <a:rPr lang="en-US" smtClean="0"/>
              <a:pPr/>
              <a:t>3/17/2016</a:t>
            </a:fld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1E0293B5-CC4D-4D28-A589-345C8C105F4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8" name="Footer Placeholder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583680" y="612648"/>
            <a:ext cx="957264" cy="457200"/>
          </a:xfrm>
        </p:spPr>
        <p:txBody>
          <a:bodyPr/>
          <a:lstStyle/>
          <a:p>
            <a:fld id="{B29D2A5D-E0BF-4402-81BC-71D866BE2DFC}" type="datetimeFigureOut">
              <a:rPr lang="en-US" smtClean="0"/>
              <a:pPr/>
              <a:t>3/17/2016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</p:spPr>
        <p:txBody>
          <a:bodyPr/>
          <a:lstStyle/>
          <a:p>
            <a:fld id="{1E0293B5-CC4D-4D28-A589-345C8C105F4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9D2A5D-E0BF-4402-81BC-71D866BE2DFC}" type="datetimeFigureOut">
              <a:rPr lang="en-US" smtClean="0"/>
              <a:pPr/>
              <a:t>3/17/2016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0293B5-CC4D-4D28-A589-345C8C105F4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9D2A5D-E0BF-4402-81BC-71D866BE2DFC}" type="datetimeFigureOut">
              <a:rPr lang="en-US" smtClean="0"/>
              <a:pPr/>
              <a:t>3/17/2016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0293B5-CC4D-4D28-A589-345C8C105F4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9D2A5D-E0BF-4402-81BC-71D866BE2DFC}" type="datetimeFigureOut">
              <a:rPr lang="en-US" smtClean="0"/>
              <a:pPr/>
              <a:t>3/17/2016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0293B5-CC4D-4D28-A589-345C8C105F4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7"/>
          <p:cNvSpPr/>
          <p:nvPr/>
        </p:nvSpPr>
        <p:spPr>
          <a:xfrm>
            <a:off x="1" y="366818"/>
            <a:ext cx="9144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Rectangle 28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0" name="Rectangle 29"/>
          <p:cNvSpPr/>
          <p:nvPr/>
        </p:nvSpPr>
        <p:spPr>
          <a:xfrm>
            <a:off x="0" y="308276"/>
            <a:ext cx="9144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1" name="Rectangle 30"/>
          <p:cNvSpPr/>
          <p:nvPr/>
        </p:nvSpPr>
        <p:spPr>
          <a:xfrm flipV="1">
            <a:off x="5410182" y="360246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Rectangle 31"/>
          <p:cNvSpPr/>
          <p:nvPr/>
        </p:nvSpPr>
        <p:spPr>
          <a:xfrm flipV="1">
            <a:off x="5410200" y="440112"/>
            <a:ext cx="37338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3" name="Rounded Rectangle 32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4" name="Rounded Rectangle 33"/>
          <p:cNvSpPr/>
          <p:nvPr/>
        </p:nvSpPr>
        <p:spPr bwMode="white">
          <a:xfrm>
            <a:off x="7373646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5" name="Rectangle 34"/>
          <p:cNvSpPr/>
          <p:nvPr/>
        </p:nvSpPr>
        <p:spPr bwMode="invGray">
          <a:xfrm>
            <a:off x="9084966" y="-2001"/>
            <a:ext cx="5762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6" name="Rectangle 35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7" name="Rectangle 36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8" name="Rectangle 37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9" name="Rectangle 38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0" name="Rectangle 39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2249424"/>
            <a:ext cx="82296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fld id="{B29D2A5D-E0BF-4402-81BC-71D866BE2DFC}" type="datetimeFigureOut">
              <a:rPr lang="en-US" smtClean="0"/>
              <a:pPr/>
              <a:t>3/17/2016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fld id="{1E0293B5-CC4D-4D28-A589-345C8C105F45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://www.worldfuturefund.org/wffmaster/Reading/Japan/Japan-1940.htm" TargetMode="Externa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1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438400" y="-333499"/>
            <a:ext cx="15240000" cy="1143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4800" y="228600"/>
            <a:ext cx="8610600" cy="1066800"/>
          </a:xfrm>
        </p:spPr>
        <p:txBody>
          <a:bodyPr>
            <a:normAutofit/>
          </a:bodyPr>
          <a:lstStyle/>
          <a:p>
            <a:r>
              <a:rPr lang="en-US" dirty="0" smtClean="0"/>
              <a:t>Pearl Harbor – December 7, 1941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34000" y="2286000"/>
            <a:ext cx="4572000" cy="3366538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“A date which will live in infamy…”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2,400 </a:t>
            </a:r>
            <a:r>
              <a:rPr lang="en-US" dirty="0" smtClean="0">
                <a:solidFill>
                  <a:schemeClr val="bg1"/>
                </a:solidFill>
              </a:rPr>
              <a:t>Americans killed 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1,200 Americans wounded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20 warships sunk or damaged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150 airplanes destroyed</a:t>
            </a:r>
            <a:endParaRPr lang="en-US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8229600" cy="5334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Disputes with Japan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2400" y="1295400"/>
            <a:ext cx="4343400" cy="5181601"/>
          </a:xfrm>
        </p:spPr>
        <p:txBody>
          <a:bodyPr>
            <a:normAutofit/>
          </a:bodyPr>
          <a:lstStyle/>
          <a:p>
            <a:r>
              <a:rPr lang="en-US" dirty="0" smtClean="0"/>
              <a:t>Through 1940 and 1941 U.S. relations with Japan are </a:t>
            </a:r>
            <a:r>
              <a:rPr lang="en-US" dirty="0" smtClean="0"/>
              <a:t>strained:</a:t>
            </a:r>
            <a:endParaRPr lang="en-US" dirty="0" smtClean="0"/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Invasion of </a:t>
            </a:r>
            <a:r>
              <a:rPr lang="en-US" dirty="0" smtClean="0">
                <a:solidFill>
                  <a:schemeClr val="tx1"/>
                </a:solidFill>
              </a:rPr>
              <a:t>China – Rape of Nanking _1937-38)</a:t>
            </a:r>
            <a:endParaRPr lang="en-US" dirty="0" smtClean="0">
              <a:solidFill>
                <a:schemeClr val="tx1"/>
              </a:solidFill>
            </a:endParaRP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Ambitions in Southeast Asia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Allied with Germany and Italy as an Axis power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Roosevelt prohibits export of American steel and scrap iron to all countries except Britain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Japan protests this action as an “unfriendly act”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In July 1941 Japan occupies French Indochina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Roosevelt then completely cuts off the Japanese  </a:t>
            </a:r>
          </a:p>
          <a:p>
            <a:pPr lvl="1">
              <a:buNone/>
            </a:pPr>
            <a:endParaRPr lang="en-US" dirty="0" smtClean="0"/>
          </a:p>
        </p:txBody>
      </p:sp>
      <p:pic>
        <p:nvPicPr>
          <p:cNvPr id="1026" name="Picture 2">
            <a:hlinkClick r:id="rId2"/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1371600"/>
            <a:ext cx="4038600" cy="358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4876800" y="5105400"/>
            <a:ext cx="4191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Click on the map above to read first-hand of Japanese propaganda in 1940 concerning the Greater East Asia Co-Prosperity Sphere.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0"/>
            <a:ext cx="8229600" cy="914400"/>
          </a:xfrm>
        </p:spPr>
        <p:txBody>
          <a:bodyPr/>
          <a:lstStyle/>
          <a:p>
            <a:r>
              <a:rPr lang="en-US" dirty="0" smtClean="0"/>
              <a:t>Negotiations with Japan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52600"/>
            <a:ext cx="4038600" cy="5022787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Both sides knew that Japan needed U.S. oil to fuel its navy</a:t>
            </a:r>
          </a:p>
          <a:p>
            <a:r>
              <a:rPr lang="en-US" dirty="0" smtClean="0"/>
              <a:t>Japan had already violated the Open Door in China and was poised to expand further</a:t>
            </a:r>
          </a:p>
          <a:p>
            <a:r>
              <a:rPr lang="en-US" dirty="0" smtClean="0"/>
              <a:t>Roosevelt and Sec. of State Hull insist that Japan withdraw from China – they refuse</a:t>
            </a:r>
          </a:p>
          <a:p>
            <a:r>
              <a:rPr lang="en-US" dirty="0" smtClean="0"/>
              <a:t>Hideki </a:t>
            </a:r>
            <a:r>
              <a:rPr lang="en-US" dirty="0" err="1" smtClean="0"/>
              <a:t>Tojo</a:t>
            </a:r>
            <a:r>
              <a:rPr lang="en-US" dirty="0" smtClean="0"/>
              <a:t> makes a final attempt at negotiating for oil – neither side yields</a:t>
            </a:r>
          </a:p>
          <a:p>
            <a:r>
              <a:rPr lang="en-US" dirty="0" smtClean="0"/>
              <a:t>Japan believes quick action </a:t>
            </a:r>
            <a:r>
              <a:rPr lang="en-US" dirty="0" smtClean="0"/>
              <a:t>is </a:t>
            </a:r>
            <a:r>
              <a:rPr lang="en-US" dirty="0" smtClean="0"/>
              <a:t>necessary in the Pacific and draw up plans for Pearl Harbor 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6800" y="1752600"/>
            <a:ext cx="3810000" cy="4572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85800"/>
            <a:ext cx="8229600" cy="5334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Partial </a:t>
            </a:r>
            <a:r>
              <a:rPr lang="en-US" dirty="0" smtClean="0"/>
              <a:t>Surprise…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295400"/>
            <a:ext cx="4267200" cy="5029201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Although the American people are stunned, high government officials knew an attack was coming in the Pacific</a:t>
            </a:r>
          </a:p>
          <a:p>
            <a:r>
              <a:rPr lang="en-US" dirty="0" smtClean="0"/>
              <a:t>Americans had broken the Japanese code, but could not determine when and where the attack would take place</a:t>
            </a:r>
          </a:p>
          <a:p>
            <a:r>
              <a:rPr lang="en-US" dirty="0" smtClean="0"/>
              <a:t>Many officials felt like it would come in the Philippines, Dutch East Indies, or Malaya</a:t>
            </a:r>
          </a:p>
          <a:p>
            <a:r>
              <a:rPr lang="en-US" dirty="0" smtClean="0"/>
              <a:t>On December 8, 1941, Congress declared war with only one dissenting vote</a:t>
            </a:r>
          </a:p>
          <a:p>
            <a:r>
              <a:rPr lang="en-US" dirty="0" smtClean="0"/>
              <a:t>Three days later Germany and Italy declare war on the United States and World War II begins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4400" y="2895600"/>
            <a:ext cx="4191000" cy="2514600"/>
          </a:xfrm>
        </p:spPr>
      </p:pic>
      <p:sp>
        <p:nvSpPr>
          <p:cNvPr id="6" name="TextBox 5"/>
          <p:cNvSpPr txBox="1"/>
          <p:nvPr/>
        </p:nvSpPr>
        <p:spPr>
          <a:xfrm>
            <a:off x="4724400" y="5486400"/>
            <a:ext cx="4191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The Japanese A6M Zero was superior to the U.S. Army P-40 </a:t>
            </a:r>
            <a:r>
              <a:rPr lang="en-US" sz="1400" dirty="0" err="1" smtClean="0"/>
              <a:t>Warhawk</a:t>
            </a:r>
            <a:r>
              <a:rPr lang="en-US" sz="1400" dirty="0" smtClean="0"/>
              <a:t>.  Japanese pilots were wartime veterans of the war in China and embraced an ideology foreign to American pilots.</a:t>
            </a:r>
            <a:endParaRPr lang="en-US" sz="14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4400" y="762000"/>
            <a:ext cx="4267200" cy="2057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914400"/>
            <a:ext cx="8763000" cy="381000"/>
          </a:xfrm>
        </p:spPr>
        <p:txBody>
          <a:bodyPr>
            <a:noAutofit/>
          </a:bodyPr>
          <a:lstStyle/>
          <a:p>
            <a:r>
              <a:rPr lang="en-US" sz="2800" dirty="0" smtClean="0"/>
              <a:t>“The Sleeping Giant filled with terrible resolve…”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524000"/>
            <a:ext cx="4267200" cy="4724399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December 1941 - the battlefront in Europe shifts to the East as Hitler invades the Soviet Union</a:t>
            </a:r>
          </a:p>
          <a:p>
            <a:r>
              <a:rPr lang="en-US" dirty="0" smtClean="0"/>
              <a:t>Churchill, Roosevelt, and Stalin agree to concentrate on the war in Europe first, before shifting resources to the Pacific</a:t>
            </a:r>
          </a:p>
          <a:p>
            <a:r>
              <a:rPr lang="en-US" dirty="0" smtClean="0"/>
              <a:t>As in WWI, the U.S. government organizes agencies to oversee production and consumption</a:t>
            </a:r>
          </a:p>
          <a:p>
            <a:r>
              <a:rPr lang="en-US" dirty="0" smtClean="0"/>
              <a:t>The </a:t>
            </a:r>
            <a:r>
              <a:rPr lang="en-US" dirty="0" smtClean="0"/>
              <a:t>government uses a cost-plus system for contracting with industry</a:t>
            </a:r>
          </a:p>
          <a:p>
            <a:r>
              <a:rPr lang="en-US" dirty="0" smtClean="0"/>
              <a:t>By 1944, unemployment was practically zero</a:t>
            </a:r>
          </a:p>
          <a:p>
            <a:r>
              <a:rPr lang="en-US" dirty="0" smtClean="0"/>
              <a:t>Henry Kaiser could produce a new ship </a:t>
            </a:r>
            <a:r>
              <a:rPr lang="en-US" dirty="0" smtClean="0"/>
              <a:t>every</a:t>
            </a:r>
            <a:r>
              <a:rPr lang="en-US" dirty="0" smtClean="0"/>
              <a:t> </a:t>
            </a:r>
            <a:r>
              <a:rPr lang="en-US" dirty="0" smtClean="0"/>
              <a:t>14 </a:t>
            </a:r>
            <a:r>
              <a:rPr lang="en-US" dirty="0" smtClean="0"/>
              <a:t>days…</a:t>
            </a:r>
            <a:endParaRPr lang="en-US" dirty="0" smtClean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1752600"/>
            <a:ext cx="2022088" cy="2438400"/>
          </a:xfr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1800" y="1752600"/>
            <a:ext cx="2362200" cy="25146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4724400" y="4419600"/>
            <a:ext cx="42672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Pictured above </a:t>
            </a:r>
            <a:r>
              <a:rPr lang="en-US" u="sng" dirty="0" smtClean="0"/>
              <a:t>left</a:t>
            </a:r>
            <a:r>
              <a:rPr lang="en-US" dirty="0" smtClean="0"/>
              <a:t>:  Henry Kaiser became known as the father of modern shipbuilding.  </a:t>
            </a:r>
          </a:p>
          <a:p>
            <a:r>
              <a:rPr lang="en-US" dirty="0" smtClean="0"/>
              <a:t>Pictured above </a:t>
            </a:r>
            <a:r>
              <a:rPr lang="en-US" u="sng" dirty="0" smtClean="0"/>
              <a:t>right</a:t>
            </a:r>
            <a:r>
              <a:rPr lang="en-US" dirty="0" smtClean="0"/>
              <a:t>:  Andrew Higgins… “The man who won the war,” according to General Eisenhower.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685800"/>
            <a:ext cx="8229600" cy="381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The Home </a:t>
            </a:r>
            <a:r>
              <a:rPr lang="en-US" dirty="0" smtClean="0"/>
              <a:t>Front…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95401"/>
            <a:ext cx="4038600" cy="5181600"/>
          </a:xfrm>
        </p:spPr>
        <p:txBody>
          <a:bodyPr>
            <a:normAutofit/>
          </a:bodyPr>
          <a:lstStyle/>
          <a:p>
            <a:r>
              <a:rPr lang="en-US" dirty="0" smtClean="0"/>
              <a:t>Financing the war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Government spends $100 billion in 1945 on war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This was funded through an increase in the </a:t>
            </a:r>
            <a:r>
              <a:rPr lang="en-US" u="sng" dirty="0" smtClean="0">
                <a:solidFill>
                  <a:schemeClr val="tx1"/>
                </a:solidFill>
              </a:rPr>
              <a:t>income tax</a:t>
            </a:r>
            <a:r>
              <a:rPr lang="en-US" dirty="0" smtClean="0">
                <a:solidFill>
                  <a:schemeClr val="tx1"/>
                </a:solidFill>
              </a:rPr>
              <a:t> and selling </a:t>
            </a:r>
            <a:r>
              <a:rPr lang="en-US" u="sng" dirty="0" smtClean="0">
                <a:solidFill>
                  <a:schemeClr val="tx1"/>
                </a:solidFill>
              </a:rPr>
              <a:t>war bonds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In 1944, the government began withholding taxes from paychecks of American workers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Sold $135 billion in bonds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Also, the shortage of consumer goods made it easier for Americans to save money</a:t>
            </a:r>
          </a:p>
          <a:p>
            <a:pPr lvl="1">
              <a:buNone/>
            </a:pPr>
            <a:endParaRPr lang="en-US" dirty="0" smtClean="0"/>
          </a:p>
          <a:p>
            <a:pPr lvl="1"/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762000"/>
            <a:ext cx="4267200" cy="1971675"/>
          </a:xfr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3950" y="2819401"/>
            <a:ext cx="1960200" cy="304799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0721" y="2819401"/>
            <a:ext cx="2159370" cy="304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Urban">
  <a:themeElements>
    <a:clrScheme name="Urban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Urban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Urban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Urban</Template>
  <TotalTime>476</TotalTime>
  <Words>515</Words>
  <Application>Microsoft Office PowerPoint</Application>
  <PresentationFormat>On-screen Show (4:3)</PresentationFormat>
  <Paragraphs>45</Paragraphs>
  <Slides>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Urban</vt:lpstr>
      <vt:lpstr>Pearl Harbor – December 7, 1941</vt:lpstr>
      <vt:lpstr>Disputes with Japan</vt:lpstr>
      <vt:lpstr>Negotiations with Japan</vt:lpstr>
      <vt:lpstr>Partial Surprise…</vt:lpstr>
      <vt:lpstr>“The Sleeping Giant filled with terrible resolve…”</vt:lpstr>
      <vt:lpstr>The Home Front…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Pearl Harbor – December 7, 1941</dc:title>
  <dc:creator>WILLIAM A FERNANDEZ</dc:creator>
  <cp:lastModifiedBy>Unistar</cp:lastModifiedBy>
  <cp:revision>40</cp:revision>
  <dcterms:created xsi:type="dcterms:W3CDTF">2008-03-26T12:46:22Z</dcterms:created>
  <dcterms:modified xsi:type="dcterms:W3CDTF">2016-03-17T14:05:18Z</dcterms:modified>
</cp:coreProperties>
</file>