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3" r:id="rId5"/>
    <p:sldId id="264" r:id="rId6"/>
    <p:sldId id="258" r:id="rId7"/>
    <p:sldId id="260" r:id="rId8"/>
    <p:sldId id="261" r:id="rId9"/>
    <p:sldId id="262" r:id="rId10"/>
    <p:sldId id="265" r:id="rId11"/>
    <p:sldId id="267" r:id="rId12"/>
    <p:sldId id="266"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81B28F24-0C12-4B3C-865D-03C46560FD2F}" type="datetimeFigureOut">
              <a:rPr lang="en-US" smtClean="0"/>
              <a:t>3/14/2016</a:t>
            </a:fld>
            <a:endParaRPr lang="en-US"/>
          </a:p>
        </p:txBody>
      </p:sp>
      <p:sp>
        <p:nvSpPr>
          <p:cNvPr id="16" name="Slide Number Placeholder 15"/>
          <p:cNvSpPr>
            <a:spLocks noGrp="1"/>
          </p:cNvSpPr>
          <p:nvPr>
            <p:ph type="sldNum" sz="quarter" idx="11"/>
          </p:nvPr>
        </p:nvSpPr>
        <p:spPr/>
        <p:txBody>
          <a:bodyPr/>
          <a:lstStyle/>
          <a:p>
            <a:fld id="{29057153-5892-41C3-80FB-64310F12FD3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28F24-0C12-4B3C-865D-03C46560FD2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57153-5892-41C3-80FB-64310F12FD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28F24-0C12-4B3C-865D-03C46560FD2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57153-5892-41C3-80FB-64310F12FD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81B28F24-0C12-4B3C-865D-03C46560FD2F}" type="datetimeFigureOut">
              <a:rPr lang="en-US" smtClean="0"/>
              <a:t>3/14/2016</a:t>
            </a:fld>
            <a:endParaRPr lang="en-US"/>
          </a:p>
        </p:txBody>
      </p:sp>
      <p:sp>
        <p:nvSpPr>
          <p:cNvPr id="15" name="Slide Number Placeholder 14"/>
          <p:cNvSpPr>
            <a:spLocks noGrp="1"/>
          </p:cNvSpPr>
          <p:nvPr>
            <p:ph type="sldNum" sz="quarter" idx="11"/>
          </p:nvPr>
        </p:nvSpPr>
        <p:spPr/>
        <p:txBody>
          <a:bodyPr/>
          <a:lstStyle/>
          <a:p>
            <a:fld id="{29057153-5892-41C3-80FB-64310F12FD3B}"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81B28F24-0C12-4B3C-865D-03C46560FD2F}" type="datetimeFigureOut">
              <a:rPr lang="en-US" smtClean="0"/>
              <a:t>3/14/2016</a:t>
            </a:fld>
            <a:endParaRPr lang="en-US"/>
          </a:p>
        </p:txBody>
      </p:sp>
      <p:sp>
        <p:nvSpPr>
          <p:cNvPr id="13" name="Slide Number Placeholder 12"/>
          <p:cNvSpPr>
            <a:spLocks noGrp="1"/>
          </p:cNvSpPr>
          <p:nvPr>
            <p:ph type="sldNum" sz="quarter" idx="11"/>
          </p:nvPr>
        </p:nvSpPr>
        <p:spPr/>
        <p:txBody>
          <a:bodyPr/>
          <a:lstStyle/>
          <a:p>
            <a:fld id="{29057153-5892-41C3-80FB-64310F12FD3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1B28F24-0C12-4B3C-865D-03C46560FD2F}" type="datetimeFigureOut">
              <a:rPr lang="en-US" smtClean="0"/>
              <a:t>3/14/2016</a:t>
            </a:fld>
            <a:endParaRPr lang="en-US"/>
          </a:p>
        </p:txBody>
      </p:sp>
      <p:sp>
        <p:nvSpPr>
          <p:cNvPr id="9" name="Slide Number Placeholder 8"/>
          <p:cNvSpPr>
            <a:spLocks noGrp="1"/>
          </p:cNvSpPr>
          <p:nvPr>
            <p:ph type="sldNum" sz="quarter" idx="11"/>
          </p:nvPr>
        </p:nvSpPr>
        <p:spPr/>
        <p:txBody>
          <a:bodyPr/>
          <a:lstStyle/>
          <a:p>
            <a:fld id="{29057153-5892-41C3-80FB-64310F12FD3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81B28F24-0C12-4B3C-865D-03C46560FD2F}" type="datetimeFigureOut">
              <a:rPr lang="en-US" smtClean="0"/>
              <a:t>3/14/2016</a:t>
            </a:fld>
            <a:endParaRPr lang="en-US"/>
          </a:p>
        </p:txBody>
      </p:sp>
      <p:sp>
        <p:nvSpPr>
          <p:cNvPr id="15" name="Slide Number Placeholder 14"/>
          <p:cNvSpPr>
            <a:spLocks noGrp="1"/>
          </p:cNvSpPr>
          <p:nvPr>
            <p:ph type="sldNum" sz="quarter" idx="11"/>
          </p:nvPr>
        </p:nvSpPr>
        <p:spPr/>
        <p:txBody>
          <a:bodyPr/>
          <a:lstStyle/>
          <a:p>
            <a:fld id="{29057153-5892-41C3-80FB-64310F12FD3B}"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1B28F24-0C12-4B3C-865D-03C46560FD2F}" type="datetimeFigureOut">
              <a:rPr lang="en-US" smtClean="0"/>
              <a:t>3/14/2016</a:t>
            </a:fld>
            <a:endParaRPr lang="en-US"/>
          </a:p>
        </p:txBody>
      </p:sp>
      <p:sp>
        <p:nvSpPr>
          <p:cNvPr id="8" name="Slide Number Placeholder 7"/>
          <p:cNvSpPr>
            <a:spLocks noGrp="1"/>
          </p:cNvSpPr>
          <p:nvPr>
            <p:ph type="sldNum" sz="quarter" idx="11"/>
          </p:nvPr>
        </p:nvSpPr>
        <p:spPr/>
        <p:txBody>
          <a:bodyPr/>
          <a:lstStyle/>
          <a:p>
            <a:fld id="{29057153-5892-41C3-80FB-64310F12FD3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1B28F24-0C12-4B3C-865D-03C46560FD2F}" type="datetimeFigureOut">
              <a:rPr lang="en-US" smtClean="0"/>
              <a:t>3/14/2016</a:t>
            </a:fld>
            <a:endParaRPr lang="en-US"/>
          </a:p>
        </p:txBody>
      </p:sp>
      <p:sp>
        <p:nvSpPr>
          <p:cNvPr id="6" name="Slide Number Placeholder 5"/>
          <p:cNvSpPr>
            <a:spLocks noGrp="1"/>
          </p:cNvSpPr>
          <p:nvPr>
            <p:ph type="sldNum" sz="quarter" idx="11"/>
          </p:nvPr>
        </p:nvSpPr>
        <p:spPr/>
        <p:txBody>
          <a:bodyPr/>
          <a:lstStyle/>
          <a:p>
            <a:fld id="{29057153-5892-41C3-80FB-64310F12FD3B}"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1B28F24-0C12-4B3C-865D-03C46560FD2F}" type="datetimeFigureOut">
              <a:rPr lang="en-US" smtClean="0"/>
              <a:t>3/14/2016</a:t>
            </a:fld>
            <a:endParaRPr lang="en-US"/>
          </a:p>
        </p:txBody>
      </p:sp>
      <p:sp>
        <p:nvSpPr>
          <p:cNvPr id="16" name="Slide Number Placeholder 15"/>
          <p:cNvSpPr>
            <a:spLocks noGrp="1"/>
          </p:cNvSpPr>
          <p:nvPr>
            <p:ph type="sldNum" sz="quarter" idx="11"/>
          </p:nvPr>
        </p:nvSpPr>
        <p:spPr/>
        <p:txBody>
          <a:bodyPr/>
          <a:lstStyle/>
          <a:p>
            <a:fld id="{29057153-5892-41C3-80FB-64310F12FD3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81B28F24-0C12-4B3C-865D-03C46560FD2F}" type="datetimeFigureOut">
              <a:rPr lang="en-US" smtClean="0"/>
              <a:t>3/14/2016</a:t>
            </a:fld>
            <a:endParaRPr lang="en-US"/>
          </a:p>
        </p:txBody>
      </p:sp>
      <p:sp>
        <p:nvSpPr>
          <p:cNvPr id="14" name="Slide Number Placeholder 13"/>
          <p:cNvSpPr>
            <a:spLocks noGrp="1"/>
          </p:cNvSpPr>
          <p:nvPr>
            <p:ph type="sldNum" sz="quarter" idx="11"/>
          </p:nvPr>
        </p:nvSpPr>
        <p:spPr/>
        <p:txBody>
          <a:bodyPr/>
          <a:lstStyle/>
          <a:p>
            <a:fld id="{29057153-5892-41C3-80FB-64310F12FD3B}"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81B28F24-0C12-4B3C-865D-03C46560FD2F}" type="datetimeFigureOut">
              <a:rPr lang="en-US" smtClean="0"/>
              <a:t>3/14/2016</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9057153-5892-41C3-80FB-64310F12FD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t>Killing </a:t>
            </a:r>
            <a:r>
              <a:rPr lang="en-US" sz="7200" dirty="0"/>
              <a:t>H</a:t>
            </a:r>
            <a:r>
              <a:rPr lang="en-US" sz="7200" dirty="0" smtClean="0"/>
              <a:t>itler</a:t>
            </a:r>
            <a:endParaRPr lang="en-US" sz="7200" dirty="0"/>
          </a:p>
        </p:txBody>
      </p:sp>
      <p:sp>
        <p:nvSpPr>
          <p:cNvPr id="3" name="Subtitle 2"/>
          <p:cNvSpPr>
            <a:spLocks noGrp="1"/>
          </p:cNvSpPr>
          <p:nvPr>
            <p:ph type="subTitle" idx="1"/>
          </p:nvPr>
        </p:nvSpPr>
        <p:spPr>
          <a:xfrm>
            <a:off x="2057400" y="3375490"/>
            <a:ext cx="6248400" cy="1120309"/>
          </a:xfrm>
        </p:spPr>
        <p:txBody>
          <a:bodyPr>
            <a:normAutofit/>
          </a:bodyPr>
          <a:lstStyle/>
          <a:p>
            <a:r>
              <a:rPr lang="en-US" dirty="0"/>
              <a:t>Jan. 30, 1933, at noon, Adolf Hitler became the democratically-elected chancellor of Germany… dog whip and all… the Third Reich had begun.</a:t>
            </a:r>
          </a:p>
          <a:p>
            <a:endParaRPr lang="en-US" dirty="0"/>
          </a:p>
        </p:txBody>
      </p:sp>
    </p:spTree>
    <p:extLst>
      <p:ext uri="{BB962C8B-B14F-4D97-AF65-F5344CB8AC3E}">
        <p14:creationId xmlns:p14="http://schemas.microsoft.com/office/powerpoint/2010/main" val="386271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43600"/>
            <a:ext cx="7940040" cy="609600"/>
          </a:xfrm>
        </p:spPr>
        <p:txBody>
          <a:bodyPr/>
          <a:lstStyle/>
          <a:p>
            <a:r>
              <a:rPr lang="en-US" dirty="0" smtClean="0"/>
              <a:t>The Process…</a:t>
            </a:r>
            <a:endParaRPr lang="en-US" dirty="0"/>
          </a:p>
        </p:txBody>
      </p:sp>
      <p:sp>
        <p:nvSpPr>
          <p:cNvPr id="3" name="Content Placeholder 2"/>
          <p:cNvSpPr>
            <a:spLocks noGrp="1"/>
          </p:cNvSpPr>
          <p:nvPr>
            <p:ph sz="quarter" idx="13"/>
          </p:nvPr>
        </p:nvSpPr>
        <p:spPr>
          <a:xfrm>
            <a:off x="152400" y="152400"/>
            <a:ext cx="4800600" cy="5486400"/>
          </a:xfrm>
        </p:spPr>
        <p:txBody>
          <a:bodyPr>
            <a:normAutofit fontScale="85000" lnSpcReduction="10000"/>
          </a:bodyPr>
          <a:lstStyle/>
          <a:p>
            <a:r>
              <a:rPr lang="en-US" dirty="0" smtClean="0"/>
              <a:t>“Restrictions on personal liberty, on the right of free expression, including freedom of the press, on the rights of assembly and association, and violations of the privacy of postal, telegraphic and telephonic communications; and warrants for house searches, orders for confiscations as well as restrictions on property, are also permissible beyond the legal limits otherwise prescribed.”</a:t>
            </a:r>
          </a:p>
          <a:p>
            <a:r>
              <a:rPr lang="en-US" u="sng" dirty="0" smtClean="0"/>
              <a:t>March 23, 1933</a:t>
            </a:r>
            <a:r>
              <a:rPr lang="en-US" dirty="0" smtClean="0"/>
              <a:t>, the Reichstag passes the Enabling Act, abolishing its own existence, granting Hitler “plenary” power.</a:t>
            </a:r>
          </a:p>
          <a:p>
            <a:r>
              <a:rPr lang="en-US" u="sng" dirty="0" smtClean="0"/>
              <a:t>April 25, 1933</a:t>
            </a:r>
            <a:r>
              <a:rPr lang="en-US" dirty="0" smtClean="0"/>
              <a:t>, limits on how many Jewish children could attend public school.</a:t>
            </a:r>
          </a:p>
          <a:p>
            <a:r>
              <a:rPr lang="en-US" u="sng" dirty="0" smtClean="0"/>
              <a:t>September 29, 1933</a:t>
            </a:r>
            <a:r>
              <a:rPr lang="en-US" dirty="0" smtClean="0"/>
              <a:t>, Jews are banned from all cultural and entertainment activities… film, theater, literature, and art.</a:t>
            </a:r>
          </a:p>
          <a:p>
            <a:r>
              <a:rPr lang="en-US" u="sng" dirty="0" smtClean="0"/>
              <a:t>October 1933</a:t>
            </a:r>
            <a:r>
              <a:rPr lang="en-US" dirty="0" smtClean="0"/>
              <a:t>, Jews banned from the world of journalism.</a:t>
            </a:r>
            <a:endParaRPr lang="en-US" dirty="0"/>
          </a:p>
        </p:txBody>
      </p:sp>
      <p:sp>
        <p:nvSpPr>
          <p:cNvPr id="4" name="Content Placeholder 3"/>
          <p:cNvSpPr>
            <a:spLocks noGrp="1"/>
          </p:cNvSpPr>
          <p:nvPr>
            <p:ph sz="quarter" idx="14"/>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04800"/>
            <a:ext cx="38862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06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638800"/>
            <a:ext cx="7940040" cy="838200"/>
          </a:xfrm>
        </p:spPr>
        <p:txBody>
          <a:bodyPr/>
          <a:lstStyle/>
          <a:p>
            <a:r>
              <a:rPr lang="en-US" sz="3200" dirty="0" smtClean="0"/>
              <a:t>“The Church and the Jewish Question”</a:t>
            </a:r>
            <a:endParaRPr lang="en-US" sz="3200" dirty="0"/>
          </a:p>
        </p:txBody>
      </p:sp>
      <p:sp>
        <p:nvSpPr>
          <p:cNvPr id="3" name="Content Placeholder 2"/>
          <p:cNvSpPr>
            <a:spLocks noGrp="1"/>
          </p:cNvSpPr>
          <p:nvPr>
            <p:ph sz="quarter" idx="13"/>
          </p:nvPr>
        </p:nvSpPr>
        <p:spPr>
          <a:xfrm>
            <a:off x="152400" y="0"/>
            <a:ext cx="4419600" cy="5715000"/>
          </a:xfrm>
        </p:spPr>
        <p:txBody>
          <a:bodyPr>
            <a:normAutofit/>
          </a:bodyPr>
          <a:lstStyle/>
          <a:p>
            <a:endParaRPr lang="en-US" dirty="0" smtClean="0"/>
          </a:p>
          <a:p>
            <a:endParaRPr lang="en-US" dirty="0" smtClean="0"/>
          </a:p>
          <a:p>
            <a:r>
              <a:rPr lang="en-US" dirty="0" smtClean="0"/>
              <a:t>One week after passing the Enabling Act, Hitler responds with a boycott of Jewish stores across Germany</a:t>
            </a:r>
          </a:p>
          <a:p>
            <a:r>
              <a:rPr lang="en-US" dirty="0" smtClean="0"/>
              <a:t>Jewish doctor and lawyer offices were targeted as well</a:t>
            </a:r>
          </a:p>
          <a:p>
            <a:r>
              <a:rPr lang="en-US" dirty="0" smtClean="0"/>
              <a:t>“Germans, Protect Yourselves! Don’t buy from Jews!”</a:t>
            </a:r>
          </a:p>
          <a:p>
            <a:r>
              <a:rPr lang="en-US" dirty="0" smtClean="0"/>
              <a:t>“Germans, Defend Yourselves from Jewish Atrocity Propaganda!”</a:t>
            </a:r>
          </a:p>
          <a:p>
            <a:r>
              <a:rPr lang="en-US" dirty="0" smtClean="0"/>
              <a:t>Pictured right… “Get the Jewish-Bolshevist Warmongers Out of Europe!”</a:t>
            </a:r>
          </a:p>
          <a:p>
            <a:endParaRPr lang="en-US" dirty="0" smtClean="0"/>
          </a:p>
        </p:txBody>
      </p:sp>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5029200" y="304800"/>
            <a:ext cx="3886200" cy="5257800"/>
          </a:xfrm>
        </p:spPr>
      </p:pic>
    </p:spTree>
    <p:extLst>
      <p:ext uri="{BB962C8B-B14F-4D97-AF65-F5344CB8AC3E}">
        <p14:creationId xmlns:p14="http://schemas.microsoft.com/office/powerpoint/2010/main" val="2789095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0"/>
            <a:ext cx="7863840" cy="685800"/>
          </a:xfrm>
        </p:spPr>
        <p:txBody>
          <a:bodyPr/>
          <a:lstStyle/>
          <a:p>
            <a:r>
              <a:rPr lang="en-US" sz="3200" dirty="0" smtClean="0"/>
              <a:t>“The Church and the Jewish Question”</a:t>
            </a:r>
            <a:endParaRPr lang="en-US" sz="3200" dirty="0"/>
          </a:p>
        </p:txBody>
      </p:sp>
      <p:sp>
        <p:nvSpPr>
          <p:cNvPr id="3" name="Content Placeholder 2"/>
          <p:cNvSpPr>
            <a:spLocks noGrp="1"/>
          </p:cNvSpPr>
          <p:nvPr>
            <p:ph sz="quarter" idx="13"/>
          </p:nvPr>
        </p:nvSpPr>
        <p:spPr>
          <a:xfrm>
            <a:off x="381000" y="381000"/>
            <a:ext cx="4495800" cy="5105400"/>
          </a:xfrm>
        </p:spPr>
        <p:txBody>
          <a:bodyPr>
            <a:normAutofit fontScale="92500" lnSpcReduction="20000"/>
          </a:bodyPr>
          <a:lstStyle/>
          <a:p>
            <a:r>
              <a:rPr lang="en-US" dirty="0" smtClean="0"/>
              <a:t>The “Aryan Paragraph” went into effect April 7, 1933, pursuant to the goal of “</a:t>
            </a:r>
            <a:r>
              <a:rPr lang="en-US" dirty="0" err="1" smtClean="0"/>
              <a:t>Gleichschaltung</a:t>
            </a:r>
            <a:r>
              <a:rPr lang="en-US" dirty="0" smtClean="0"/>
              <a:t>,” or synchronization.</a:t>
            </a:r>
          </a:p>
          <a:p>
            <a:pPr lvl="1"/>
            <a:r>
              <a:rPr lang="en-US" dirty="0" smtClean="0"/>
              <a:t>Government employees had to be of Aryan stock</a:t>
            </a:r>
          </a:p>
          <a:p>
            <a:pPr lvl="1"/>
            <a:r>
              <a:rPr lang="en-US" dirty="0" smtClean="0"/>
              <a:t>Anyone of Jewish decent would be fired immediately</a:t>
            </a:r>
          </a:p>
          <a:p>
            <a:pPr lvl="1"/>
            <a:r>
              <a:rPr lang="en-US" dirty="0" smtClean="0"/>
              <a:t>This would apply to the German church, essentially a state church</a:t>
            </a:r>
          </a:p>
          <a:p>
            <a:pPr lvl="1"/>
            <a:r>
              <a:rPr lang="en-US" dirty="0" smtClean="0"/>
              <a:t>The Church was in turmoil</a:t>
            </a:r>
          </a:p>
          <a:p>
            <a:r>
              <a:rPr lang="en-US" dirty="0" smtClean="0"/>
              <a:t>Dietrich </a:t>
            </a:r>
            <a:r>
              <a:rPr lang="en-US" dirty="0" err="1" smtClean="0"/>
              <a:t>Bonhoeffer</a:t>
            </a:r>
            <a:r>
              <a:rPr lang="en-US" dirty="0" smtClean="0"/>
              <a:t> responds with an essay entitled “The Church and the Jewish Question”</a:t>
            </a:r>
          </a:p>
          <a:p>
            <a:r>
              <a:rPr lang="en-US" dirty="0" err="1"/>
              <a:t>Bonhoeffer</a:t>
            </a:r>
            <a:r>
              <a:rPr lang="en-US" dirty="0"/>
              <a:t> said that the true Church must stand with the </a:t>
            </a:r>
            <a:r>
              <a:rPr lang="en-US" dirty="0" smtClean="0"/>
              <a:t>Jews, and NOT adopt the Aryan Paragraph… </a:t>
            </a:r>
            <a:r>
              <a:rPr lang="en-US" dirty="0"/>
              <a:t>there was a resulting split in the church between the </a:t>
            </a:r>
            <a:r>
              <a:rPr lang="en-US" dirty="0" err="1"/>
              <a:t>Reichskirche</a:t>
            </a:r>
            <a:r>
              <a:rPr lang="en-US" dirty="0"/>
              <a:t> and the Confessing </a:t>
            </a:r>
            <a:r>
              <a:rPr lang="en-US" dirty="0" smtClean="0"/>
              <a:t>Church (May 1934)</a:t>
            </a:r>
            <a:endParaRPr lang="en-US" dirty="0"/>
          </a:p>
        </p:txBody>
      </p:sp>
      <p:sp>
        <p:nvSpPr>
          <p:cNvPr id="4" name="Content Placeholder 3"/>
          <p:cNvSpPr>
            <a:spLocks noGrp="1"/>
          </p:cNvSpPr>
          <p:nvPr>
            <p:ph sz="quarter" idx="14"/>
          </p:nvPr>
        </p:nvSpPr>
        <p:spPr/>
        <p:txBody>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609600"/>
            <a:ext cx="3276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308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38800"/>
            <a:ext cx="8016240" cy="762000"/>
          </a:xfrm>
        </p:spPr>
        <p:txBody>
          <a:bodyPr/>
          <a:lstStyle/>
          <a:p>
            <a:r>
              <a:rPr lang="en-US" dirty="0" smtClean="0"/>
              <a:t>The Choice…</a:t>
            </a:r>
            <a:endParaRPr lang="en-US" dirty="0"/>
          </a:p>
        </p:txBody>
      </p:sp>
      <p:sp>
        <p:nvSpPr>
          <p:cNvPr id="3" name="Content Placeholder 2"/>
          <p:cNvSpPr>
            <a:spLocks noGrp="1"/>
          </p:cNvSpPr>
          <p:nvPr>
            <p:ph sz="quarter" idx="13"/>
          </p:nvPr>
        </p:nvSpPr>
        <p:spPr>
          <a:xfrm>
            <a:off x="381000" y="609600"/>
            <a:ext cx="4495800" cy="4876800"/>
          </a:xfrm>
        </p:spPr>
        <p:txBody>
          <a:bodyPr>
            <a:normAutofit fontScale="85000" lnSpcReduction="20000"/>
          </a:bodyPr>
          <a:lstStyle/>
          <a:p>
            <a:r>
              <a:rPr lang="en-US" dirty="0" smtClean="0"/>
              <a:t>“It has become ever more evident to me that we are to be given a great popular national Church, whose nature cannot be reconciled with Christianity, and that we must prepare our minds for the entirely new paths which we shall then have to follow.  The question is really: Christianity or </a:t>
            </a:r>
            <a:r>
              <a:rPr lang="en-US" dirty="0" err="1" smtClean="0"/>
              <a:t>Germanism</a:t>
            </a:r>
            <a:r>
              <a:rPr lang="en-US" dirty="0" smtClean="0"/>
              <a:t>?  And the sooner the conflict is revealed in the clear light of day the better.”</a:t>
            </a:r>
          </a:p>
          <a:p>
            <a:r>
              <a:rPr lang="en-US" dirty="0" smtClean="0"/>
              <a:t>Friends encouraged him to join the state church to work against it from within… subversively… to which he responded…</a:t>
            </a:r>
          </a:p>
          <a:p>
            <a:endParaRPr lang="en-US" dirty="0" smtClean="0"/>
          </a:p>
          <a:p>
            <a:pPr marL="18288" indent="0">
              <a:buNone/>
            </a:pPr>
            <a:r>
              <a:rPr lang="en-US" dirty="0"/>
              <a:t> </a:t>
            </a:r>
            <a:r>
              <a:rPr lang="en-US" dirty="0" smtClean="0"/>
              <a:t>   “</a:t>
            </a:r>
            <a:r>
              <a:rPr lang="en-US" dirty="0"/>
              <a:t>If you board the wrong train it is in no </a:t>
            </a:r>
            <a:r>
              <a:rPr lang="en-US" dirty="0" smtClean="0"/>
              <a:t>  </a:t>
            </a:r>
          </a:p>
          <a:p>
            <a:pPr marL="18288" indent="0">
              <a:buNone/>
            </a:pPr>
            <a:r>
              <a:rPr lang="en-US" dirty="0"/>
              <a:t> </a:t>
            </a:r>
            <a:r>
              <a:rPr lang="en-US" dirty="0" smtClean="0"/>
              <a:t>    use </a:t>
            </a:r>
            <a:r>
              <a:rPr lang="en-US" dirty="0"/>
              <a:t>running along the corridor in </a:t>
            </a:r>
            <a:r>
              <a:rPr lang="en-US" dirty="0" smtClean="0"/>
              <a:t>the</a:t>
            </a:r>
          </a:p>
          <a:p>
            <a:pPr marL="18288" indent="0">
              <a:buNone/>
            </a:pPr>
            <a:r>
              <a:rPr lang="en-US" dirty="0"/>
              <a:t> </a:t>
            </a:r>
            <a:r>
              <a:rPr lang="en-US" dirty="0" smtClean="0"/>
              <a:t>    </a:t>
            </a:r>
            <a:r>
              <a:rPr lang="en-US" dirty="0"/>
              <a:t>opposite direction.”                     		</a:t>
            </a:r>
            <a:r>
              <a:rPr lang="en-US" dirty="0" smtClean="0"/>
              <a:t>	        Dietrich </a:t>
            </a:r>
            <a:r>
              <a:rPr lang="en-US" dirty="0" err="1"/>
              <a:t>Bonhoeffer</a:t>
            </a:r>
            <a:endParaRPr lang="en-US" dirty="0"/>
          </a:p>
          <a:p>
            <a:endParaRPr lang="en-US" dirty="0" smtClean="0"/>
          </a:p>
          <a:p>
            <a:endParaRPr lang="en-US" dirty="0"/>
          </a:p>
        </p:txBody>
      </p:sp>
      <p:sp>
        <p:nvSpPr>
          <p:cNvPr id="4" name="Content Placeholder 3"/>
          <p:cNvSpPr>
            <a:spLocks noGrp="1"/>
          </p:cNvSpPr>
          <p:nvPr>
            <p:ph sz="quarter" idx="14"/>
          </p:nvPr>
        </p:nvSpPr>
        <p:spPr>
          <a:xfrm>
            <a:off x="5029200" y="304800"/>
            <a:ext cx="3886200" cy="5105400"/>
          </a:xfrm>
        </p:spPr>
        <p:txBody>
          <a:bodyPr>
            <a:normAutofit fontScale="92500" lnSpcReduction="20000"/>
          </a:bodyPr>
          <a:lstStyle/>
          <a:p>
            <a:r>
              <a:rPr lang="en-US" sz="2000" dirty="0" smtClean="0"/>
              <a:t>The Pastor’s Emergency League (1933):</a:t>
            </a:r>
          </a:p>
          <a:p>
            <a:pPr lvl="1"/>
            <a:r>
              <a:rPr lang="en-US" sz="1800" dirty="0" smtClean="0"/>
              <a:t>Rededication to Scripture</a:t>
            </a:r>
          </a:p>
          <a:p>
            <a:pPr lvl="1"/>
            <a:r>
              <a:rPr lang="en-US" sz="1800" dirty="0" smtClean="0"/>
              <a:t>Protection of the fidelity to Scripture</a:t>
            </a:r>
          </a:p>
          <a:p>
            <a:pPr lvl="1"/>
            <a:r>
              <a:rPr lang="en-US" sz="1800" dirty="0" smtClean="0"/>
              <a:t>Assistance to those persecuted</a:t>
            </a:r>
          </a:p>
          <a:p>
            <a:pPr lvl="1"/>
            <a:r>
              <a:rPr lang="en-US" sz="1800" dirty="0" smtClean="0"/>
              <a:t>Refutation of the Aryan Paragraph</a:t>
            </a:r>
          </a:p>
          <a:p>
            <a:pPr marL="384048" lvl="1" indent="0">
              <a:buNone/>
            </a:pPr>
            <a:r>
              <a:rPr lang="en-US" sz="1800" dirty="0" smtClean="0"/>
              <a:t>6,000 pastors signed into this league!!!</a:t>
            </a:r>
          </a:p>
          <a:p>
            <a:pPr marL="384048" lvl="1" indent="0">
              <a:buNone/>
            </a:pPr>
            <a:endParaRPr lang="en-US" sz="1800" dirty="0"/>
          </a:p>
          <a:p>
            <a:pPr marL="384048" lvl="1" indent="0">
              <a:buNone/>
            </a:pPr>
            <a:r>
              <a:rPr lang="en-US" sz="1800" dirty="0" smtClean="0"/>
              <a:t>“First they came for the Socialist, and I did not speak out… Then they came for the Trade Unionists… then they came for the Jews… And then they came for me – and there was no one left to speak for me.”</a:t>
            </a:r>
          </a:p>
          <a:p>
            <a:pPr marL="384048" lvl="1" indent="0">
              <a:buNone/>
            </a:pPr>
            <a:endParaRPr lang="en-US" sz="1800" dirty="0"/>
          </a:p>
          <a:p>
            <a:pPr marL="384048" lvl="1" indent="0">
              <a:buNone/>
            </a:pPr>
            <a:r>
              <a:rPr lang="en-US" sz="1800" dirty="0" smtClean="0"/>
              <a:t>	Martin </a:t>
            </a:r>
            <a:r>
              <a:rPr lang="en-US" sz="1800" dirty="0" err="1" smtClean="0"/>
              <a:t>Niemoller</a:t>
            </a:r>
            <a:r>
              <a:rPr lang="en-US" sz="1800" dirty="0" smtClean="0"/>
              <a:t> from prison</a:t>
            </a:r>
          </a:p>
        </p:txBody>
      </p:sp>
    </p:spTree>
    <p:extLst>
      <p:ext uri="{BB962C8B-B14F-4D97-AF65-F5344CB8AC3E}">
        <p14:creationId xmlns:p14="http://schemas.microsoft.com/office/powerpoint/2010/main" val="364816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Stauffenburg</a:t>
            </a:r>
            <a:r>
              <a:rPr lang="en-US" dirty="0" smtClean="0"/>
              <a:t>…</a:t>
            </a:r>
            <a:endParaRPr lang="en-US" dirty="0"/>
          </a:p>
        </p:txBody>
      </p:sp>
      <p:sp>
        <p:nvSpPr>
          <p:cNvPr id="3" name="Content Placeholder 2"/>
          <p:cNvSpPr>
            <a:spLocks noGrp="1"/>
          </p:cNvSpPr>
          <p:nvPr>
            <p:ph sz="quarter" idx="13"/>
          </p:nvPr>
        </p:nvSpPr>
        <p:spPr/>
        <p:txBody>
          <a:bodyPr/>
          <a:lstStyle/>
          <a:p>
            <a:r>
              <a:rPr lang="en-US" dirty="0" smtClean="0"/>
              <a:t>By 1943, some conspirators were tipped off that Hitler was onto them</a:t>
            </a:r>
          </a:p>
          <a:p>
            <a:r>
              <a:rPr lang="en-US" dirty="0" smtClean="0"/>
              <a:t>Feared another Night of the Long Knives taking place some </a:t>
            </a:r>
            <a:r>
              <a:rPr lang="en-US" smtClean="0"/>
              <a:t>time soon</a:t>
            </a:r>
          </a:p>
          <a:p>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64800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457200" y="5334000"/>
            <a:ext cx="7863840" cy="609600"/>
          </a:xfrm>
        </p:spPr>
        <p:txBody>
          <a:bodyPr/>
          <a:lstStyle/>
          <a:p>
            <a:r>
              <a:rPr lang="en-US" sz="3600" dirty="0" smtClean="0"/>
              <a:t>The Fuhrer Principle…   </a:t>
            </a:r>
            <a:endParaRPr lang="en-US"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580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5105400"/>
            <a:ext cx="7543800" cy="1121229"/>
          </a:xfrm>
        </p:spPr>
        <p:txBody>
          <a:bodyPr/>
          <a:lstStyle/>
          <a:p>
            <a:r>
              <a:rPr lang="en-US" dirty="0" smtClean="0"/>
              <a:t>The Fuhrer Principle</a:t>
            </a:r>
            <a:endParaRPr lang="en-US" dirty="0"/>
          </a:p>
        </p:txBody>
      </p:sp>
      <p:sp>
        <p:nvSpPr>
          <p:cNvPr id="2" name="Content Placeholder 1"/>
          <p:cNvSpPr>
            <a:spLocks noGrp="1"/>
          </p:cNvSpPr>
          <p:nvPr>
            <p:ph sz="quarter" idx="13"/>
          </p:nvPr>
        </p:nvSpPr>
        <p:spPr>
          <a:xfrm>
            <a:off x="838200" y="381000"/>
            <a:ext cx="3779520" cy="4800600"/>
          </a:xfrm>
        </p:spPr>
        <p:txBody>
          <a:bodyPr>
            <a:normAutofit/>
          </a:bodyPr>
          <a:lstStyle/>
          <a:p>
            <a:r>
              <a:rPr lang="en-US" sz="2000" dirty="0" smtClean="0"/>
              <a:t>Had been around for decades- since early 1900s</a:t>
            </a:r>
          </a:p>
          <a:p>
            <a:r>
              <a:rPr lang="en-US" sz="2000" dirty="0" smtClean="0"/>
              <a:t>Arose out of the German Youth Movement</a:t>
            </a:r>
          </a:p>
          <a:p>
            <a:r>
              <a:rPr lang="en-US" sz="2000" dirty="0" smtClean="0"/>
              <a:t>Hitler insisted on being called “der Fuhrer,” which by definition is:</a:t>
            </a:r>
          </a:p>
          <a:p>
            <a:pPr lvl="1"/>
            <a:r>
              <a:rPr lang="en-US" sz="1600" dirty="0" smtClean="0"/>
              <a:t>Self-derived, autocratic, and messianic.</a:t>
            </a:r>
          </a:p>
          <a:p>
            <a:pPr lvl="1"/>
            <a:r>
              <a:rPr lang="en-US" sz="1600" dirty="0" smtClean="0"/>
              <a:t>Limitless in authority.</a:t>
            </a:r>
          </a:p>
          <a:p>
            <a:pPr lvl="1"/>
            <a:r>
              <a:rPr lang="en-US" sz="1600" dirty="0" smtClean="0"/>
              <a:t>Not subject to any higher power.</a:t>
            </a:r>
          </a:p>
          <a:p>
            <a:r>
              <a:rPr lang="en-US" sz="1800" dirty="0" smtClean="0"/>
              <a:t>“Where books are burned, they will, in the end burn people, too”      Heinrich Heine</a:t>
            </a:r>
          </a:p>
          <a:p>
            <a:pPr marL="384048" lvl="1" indent="0">
              <a:buNone/>
            </a:pPr>
            <a:endParaRPr lang="en-US" dirty="0" smtClean="0"/>
          </a:p>
          <a:p>
            <a:pPr marL="384048" lvl="1" indent="0">
              <a:buNone/>
            </a:pPr>
            <a:endParaRPr lang="en-US" dirty="0"/>
          </a:p>
        </p:txBody>
      </p:sp>
      <p:sp>
        <p:nvSpPr>
          <p:cNvPr id="4" name="Content Placeholder 3"/>
          <p:cNvSpPr>
            <a:spLocks noGrp="1"/>
          </p:cNvSpPr>
          <p:nvPr>
            <p:ph sz="quarter" idx="14"/>
          </p:nvPr>
        </p:nvSpPr>
        <p:spPr>
          <a:xfrm>
            <a:off x="5029200" y="457200"/>
            <a:ext cx="3273552" cy="3633343"/>
          </a:xfrm>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
            <a:ext cx="3886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699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5181600"/>
            <a:ext cx="7543800" cy="914400"/>
          </a:xfrm>
        </p:spPr>
        <p:txBody>
          <a:bodyPr/>
          <a:lstStyle/>
          <a:p>
            <a:r>
              <a:rPr lang="en-US" dirty="0" smtClean="0"/>
              <a:t>A little perspective…</a:t>
            </a:r>
            <a:endParaRPr lang="en-US" dirty="0"/>
          </a:p>
        </p:txBody>
      </p:sp>
      <p:sp>
        <p:nvSpPr>
          <p:cNvPr id="3" name="Content Placeholder 2"/>
          <p:cNvSpPr>
            <a:spLocks noGrp="1"/>
          </p:cNvSpPr>
          <p:nvPr>
            <p:ph sz="quarter" idx="13"/>
          </p:nvPr>
        </p:nvSpPr>
        <p:spPr>
          <a:xfrm>
            <a:off x="304800" y="609600"/>
            <a:ext cx="4648200" cy="4572000"/>
          </a:xfrm>
        </p:spPr>
        <p:txBody>
          <a:bodyPr>
            <a:normAutofit fontScale="92500" lnSpcReduction="10000"/>
          </a:bodyPr>
          <a:lstStyle/>
          <a:p>
            <a:r>
              <a:rPr lang="en-US" dirty="0"/>
              <a:t>Mussolini had taken over the government in Rome (1922)</a:t>
            </a:r>
          </a:p>
          <a:p>
            <a:r>
              <a:rPr lang="en-US" dirty="0"/>
              <a:t>Censored the press, manipulated voting laws, consolidated </a:t>
            </a:r>
            <a:r>
              <a:rPr lang="en-US" dirty="0" smtClean="0"/>
              <a:t>power</a:t>
            </a:r>
          </a:p>
          <a:p>
            <a:r>
              <a:rPr lang="en-US" dirty="0" smtClean="0"/>
              <a:t>Breckinridge Long (pictured right) served as Ambassador to Italy from 1932-1936:</a:t>
            </a:r>
          </a:p>
          <a:p>
            <a:pPr lvl="1"/>
            <a:r>
              <a:rPr lang="en-US" dirty="0" smtClean="0"/>
              <a:t>“…the most interesting experiment in government to come above the horizon since the formulation of our Constitution.”</a:t>
            </a:r>
          </a:p>
          <a:p>
            <a:pPr lvl="1"/>
            <a:r>
              <a:rPr lang="en-US" dirty="0" smtClean="0"/>
              <a:t>“The </a:t>
            </a:r>
            <a:r>
              <a:rPr lang="en-US" dirty="0" err="1" smtClean="0"/>
              <a:t>Fascisti</a:t>
            </a:r>
            <a:r>
              <a:rPr lang="en-US" dirty="0" smtClean="0"/>
              <a:t> in their black shirts… they are dapper and well dressed and stand up straight and lend an atmosphere of individuality and importance to their surroundings.”</a:t>
            </a:r>
          </a:p>
          <a:p>
            <a:endParaRPr lang="en-US" dirty="0" smtClean="0"/>
          </a:p>
        </p:txBody>
      </p:sp>
      <p:sp>
        <p:nvSpPr>
          <p:cNvPr id="4" name="Content Placeholder 3"/>
          <p:cNvSpPr>
            <a:spLocks noGrp="1"/>
          </p:cNvSpPr>
          <p:nvPr>
            <p:ph sz="quarter" idx="14"/>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52400"/>
            <a:ext cx="3962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6990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5334000"/>
            <a:ext cx="7543800" cy="762000"/>
          </a:xfrm>
        </p:spPr>
        <p:txBody>
          <a:bodyPr/>
          <a:lstStyle/>
          <a:p>
            <a:r>
              <a:rPr lang="en-US" dirty="0" smtClean="0"/>
              <a:t>A little bit more…</a:t>
            </a:r>
            <a:endParaRPr lang="en-US" dirty="0"/>
          </a:p>
        </p:txBody>
      </p:sp>
      <p:sp>
        <p:nvSpPr>
          <p:cNvPr id="3" name="Content Placeholder 2"/>
          <p:cNvSpPr>
            <a:spLocks noGrp="1"/>
          </p:cNvSpPr>
          <p:nvPr>
            <p:ph sz="quarter" idx="13"/>
          </p:nvPr>
        </p:nvSpPr>
        <p:spPr>
          <a:xfrm>
            <a:off x="457200" y="-304800"/>
            <a:ext cx="4495800" cy="5562600"/>
          </a:xfrm>
        </p:spPr>
        <p:txBody>
          <a:bodyPr/>
          <a:lstStyle/>
          <a:p>
            <a:r>
              <a:rPr lang="en-US" dirty="0" smtClean="0"/>
              <a:t>George Kennan (pictured right), an American diplomat, noted …</a:t>
            </a:r>
          </a:p>
          <a:p>
            <a:pPr lvl="1"/>
            <a:r>
              <a:rPr lang="en-US" dirty="0" smtClean="0"/>
              <a:t>“benevolent despotism had greater possibilities for good”</a:t>
            </a:r>
          </a:p>
          <a:p>
            <a:pPr lvl="1"/>
            <a:r>
              <a:rPr lang="en-US" dirty="0" smtClean="0"/>
              <a:t>The United States needed to “travel along the road which leads through constitutional change to the authoritarian state.”</a:t>
            </a:r>
          </a:p>
          <a:p>
            <a:r>
              <a:rPr lang="en-US" dirty="0" smtClean="0"/>
              <a:t> Would have a change of heart and after WWII largely shape Truman’s foreign policy… the “Containment Doctrine.”</a:t>
            </a:r>
            <a:endParaRPr lang="en-US" dirty="0"/>
          </a:p>
        </p:txBody>
      </p:sp>
      <p:sp>
        <p:nvSpPr>
          <p:cNvPr id="4" name="Content Placeholder 3"/>
          <p:cNvSpPr>
            <a:spLocks noGrp="1"/>
          </p:cNvSpPr>
          <p:nvPr>
            <p:ph sz="quarter" idx="14"/>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04800"/>
            <a:ext cx="3810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251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777240" y="4876800"/>
            <a:ext cx="7833360" cy="914400"/>
          </a:xfrm>
        </p:spPr>
        <p:txBody>
          <a:bodyPr/>
          <a:lstStyle/>
          <a:p>
            <a:r>
              <a:rPr lang="en-US" dirty="0" smtClean="0"/>
              <a:t>Meet Dietrich </a:t>
            </a:r>
            <a:r>
              <a:rPr lang="en-US" dirty="0" err="1" smtClean="0"/>
              <a:t>Bonhoeffer</a:t>
            </a:r>
            <a:r>
              <a:rPr lang="en-US"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637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638800"/>
            <a:ext cx="7940040" cy="838200"/>
          </a:xfrm>
        </p:spPr>
        <p:txBody>
          <a:bodyPr/>
          <a:lstStyle/>
          <a:p>
            <a:r>
              <a:rPr lang="en-US" dirty="0" smtClean="0"/>
              <a:t>Denouncing Hitler?</a:t>
            </a:r>
            <a:endParaRPr lang="en-US" dirty="0"/>
          </a:p>
        </p:txBody>
      </p:sp>
      <p:sp>
        <p:nvSpPr>
          <p:cNvPr id="2" name="Content Placeholder 1"/>
          <p:cNvSpPr>
            <a:spLocks noGrp="1"/>
          </p:cNvSpPr>
          <p:nvPr>
            <p:ph sz="quarter" idx="13"/>
          </p:nvPr>
        </p:nvSpPr>
        <p:spPr>
          <a:xfrm>
            <a:off x="304800" y="-228600"/>
            <a:ext cx="4312920" cy="5029200"/>
          </a:xfrm>
        </p:spPr>
        <p:txBody>
          <a:bodyPr>
            <a:normAutofit fontScale="92500"/>
          </a:bodyPr>
          <a:lstStyle/>
          <a:p>
            <a:endParaRPr lang="en-US" dirty="0" smtClean="0"/>
          </a:p>
          <a:p>
            <a:r>
              <a:rPr lang="en-US" dirty="0" smtClean="0"/>
              <a:t>Hitler had been in power for only two days.</a:t>
            </a:r>
          </a:p>
          <a:p>
            <a:r>
              <a:rPr lang="en-US" dirty="0" smtClean="0"/>
              <a:t>February 1, 1933, a 26 year old theologian gives a radio address:</a:t>
            </a:r>
          </a:p>
          <a:p>
            <a:pPr lvl="1"/>
            <a:r>
              <a:rPr lang="en-US" dirty="0" smtClean="0"/>
              <a:t>Scholarly </a:t>
            </a:r>
          </a:p>
          <a:p>
            <a:pPr lvl="1"/>
            <a:r>
              <a:rPr lang="en-US" dirty="0" smtClean="0"/>
              <a:t>Measured and sedate</a:t>
            </a:r>
          </a:p>
          <a:p>
            <a:pPr lvl="1"/>
            <a:r>
              <a:rPr lang="en-US" dirty="0" smtClean="0"/>
              <a:t>Logical and precise</a:t>
            </a:r>
          </a:p>
          <a:p>
            <a:r>
              <a:rPr lang="en-US" dirty="0" smtClean="0"/>
              <a:t>Dealt with the fundamental problems of leadership by a Fuhrer:</a:t>
            </a:r>
          </a:p>
          <a:p>
            <a:pPr lvl="1"/>
            <a:r>
              <a:rPr lang="en-US" dirty="0" smtClean="0"/>
              <a:t>Inevitably becomes an idol</a:t>
            </a:r>
          </a:p>
          <a:p>
            <a:pPr lvl="1"/>
            <a:r>
              <a:rPr lang="en-US" dirty="0" smtClean="0"/>
              <a:t>Inevitably becomes a “</a:t>
            </a:r>
            <a:r>
              <a:rPr lang="en-US" dirty="0" err="1" smtClean="0"/>
              <a:t>mis</a:t>
            </a:r>
            <a:r>
              <a:rPr lang="en-US" dirty="0" smtClean="0"/>
              <a:t>-leader”</a:t>
            </a:r>
          </a:p>
          <a:p>
            <a:r>
              <a:rPr lang="en-US" dirty="0" smtClean="0"/>
              <a:t>The speech was cut off…</a:t>
            </a:r>
            <a:endParaRPr lang="en-US" dirty="0"/>
          </a:p>
        </p:txBody>
      </p:sp>
      <p:sp>
        <p:nvSpPr>
          <p:cNvPr id="4" name="Content Placeholder 3"/>
          <p:cNvSpPr>
            <a:spLocks noGrp="1"/>
          </p:cNvSpPr>
          <p:nvPr>
            <p:ph sz="quarter" idx="14"/>
          </p:nvPr>
        </p:nvSpPr>
        <p:spPr>
          <a:xfrm>
            <a:off x="5029200" y="304800"/>
            <a:ext cx="3886200" cy="5334000"/>
          </a:xfrm>
        </p:spPr>
        <p:txBody>
          <a:bodyPr>
            <a:normAutofit fontScale="92500" lnSpcReduction="20000"/>
          </a:bodyPr>
          <a:lstStyle/>
          <a:p>
            <a:r>
              <a:rPr lang="en-US" dirty="0" smtClean="0"/>
              <a:t>Hitler gives a speech the same day:</a:t>
            </a:r>
          </a:p>
          <a:p>
            <a:pPr lvl="1"/>
            <a:r>
              <a:rPr lang="en-US" dirty="0" smtClean="0"/>
              <a:t>“We are determined, as leaders of the nation, to fulfill as a national government the task which has been given to us, swearing fidelity only to God, our conscience, and our </a:t>
            </a:r>
            <a:r>
              <a:rPr lang="en-US" i="1" dirty="0" smtClean="0"/>
              <a:t>Volk</a:t>
            </a:r>
            <a:r>
              <a:rPr lang="en-US" dirty="0" smtClean="0"/>
              <a:t>.”</a:t>
            </a:r>
          </a:p>
          <a:p>
            <a:pPr lvl="1"/>
            <a:r>
              <a:rPr lang="en-US" dirty="0" smtClean="0"/>
              <a:t>Declared to make Christianity the “basis of our morality.”</a:t>
            </a:r>
          </a:p>
          <a:p>
            <a:pPr lvl="1"/>
            <a:r>
              <a:rPr lang="en-US" dirty="0" smtClean="0"/>
              <a:t>“May God Almighty take our work into his Grace…</a:t>
            </a:r>
          </a:p>
          <a:p>
            <a:r>
              <a:rPr lang="en-US" dirty="0" smtClean="0"/>
              <a:t>Goebbels records in diary February 3, 1933… “Now it will be easy to carry on the fight, for we can call on all the resources of the State.  Radio and press are at our disposal. We shall stage a masterpiece of propaganda…”</a:t>
            </a:r>
          </a:p>
        </p:txBody>
      </p:sp>
    </p:spTree>
    <p:extLst>
      <p:ext uri="{BB962C8B-B14F-4D97-AF65-F5344CB8AC3E}">
        <p14:creationId xmlns:p14="http://schemas.microsoft.com/office/powerpoint/2010/main" val="356295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10200"/>
            <a:ext cx="7863840" cy="914400"/>
          </a:xfrm>
        </p:spPr>
        <p:txBody>
          <a:bodyPr/>
          <a:lstStyle/>
          <a:p>
            <a:r>
              <a:rPr lang="en-US" dirty="0" smtClean="0"/>
              <a:t>Dietrich </a:t>
            </a:r>
            <a:r>
              <a:rPr lang="en-US" dirty="0" err="1" smtClean="0"/>
              <a:t>Bonhoeffer</a:t>
            </a:r>
            <a:r>
              <a:rPr lang="en-US" dirty="0" smtClean="0"/>
              <a:t>…</a:t>
            </a:r>
            <a:endParaRPr lang="en-US" dirty="0"/>
          </a:p>
        </p:txBody>
      </p:sp>
      <p:sp>
        <p:nvSpPr>
          <p:cNvPr id="2" name="Content Placeholder 1"/>
          <p:cNvSpPr>
            <a:spLocks noGrp="1"/>
          </p:cNvSpPr>
          <p:nvPr>
            <p:ph sz="quarter" idx="13"/>
          </p:nvPr>
        </p:nvSpPr>
        <p:spPr>
          <a:xfrm>
            <a:off x="609600" y="685800"/>
            <a:ext cx="4191000" cy="4572000"/>
          </a:xfrm>
        </p:spPr>
        <p:txBody>
          <a:bodyPr>
            <a:normAutofit fontScale="92500"/>
          </a:bodyPr>
          <a:lstStyle/>
          <a:p>
            <a:r>
              <a:rPr lang="en-US" dirty="0" smtClean="0"/>
              <a:t>“The true leader must always be able to disillusion… He must radically refuse to become the appeal, the idol… he must let himself be controlled, ordered, restricted.”</a:t>
            </a:r>
          </a:p>
          <a:p>
            <a:pPr marL="18288" indent="0">
              <a:buNone/>
            </a:pPr>
            <a:endParaRPr lang="en-US" dirty="0" smtClean="0"/>
          </a:p>
          <a:p>
            <a:r>
              <a:rPr lang="en-US" dirty="0" smtClean="0"/>
              <a:t>“…Thus the Leader points to the office, but Leader and office together point to the final authority itself, before which Reich or state are penultimate authorities. Leaders or offices which set themselves up as gods mock God… and must perish.” </a:t>
            </a:r>
          </a:p>
          <a:p>
            <a:endParaRPr lang="en-US" dirty="0" smtClean="0"/>
          </a:p>
          <a:p>
            <a:endParaRPr lang="en-US" dirty="0"/>
          </a:p>
        </p:txBody>
      </p:sp>
      <p:sp>
        <p:nvSpPr>
          <p:cNvPr id="4" name="Content Placeholder 3"/>
          <p:cNvSpPr>
            <a:spLocks noGrp="1"/>
          </p:cNvSpPr>
          <p:nvPr>
            <p:ph sz="quarter" idx="14"/>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81000"/>
            <a:ext cx="4038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7254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86400"/>
            <a:ext cx="8016240" cy="609600"/>
          </a:xfrm>
        </p:spPr>
        <p:txBody>
          <a:bodyPr/>
          <a:lstStyle/>
          <a:p>
            <a:r>
              <a:rPr lang="en-US" dirty="0" smtClean="0"/>
              <a:t>The process… </a:t>
            </a:r>
            <a:endParaRPr lang="en-US" dirty="0"/>
          </a:p>
        </p:txBody>
      </p:sp>
      <p:sp>
        <p:nvSpPr>
          <p:cNvPr id="3" name="Content Placeholder 2"/>
          <p:cNvSpPr>
            <a:spLocks noGrp="1"/>
          </p:cNvSpPr>
          <p:nvPr>
            <p:ph sz="quarter" idx="13"/>
          </p:nvPr>
        </p:nvSpPr>
        <p:spPr>
          <a:xfrm>
            <a:off x="304800" y="304801"/>
            <a:ext cx="4312920" cy="4800599"/>
          </a:xfrm>
        </p:spPr>
        <p:txBody>
          <a:bodyPr>
            <a:normAutofit fontScale="92500"/>
          </a:bodyPr>
          <a:lstStyle/>
          <a:p>
            <a:r>
              <a:rPr lang="en-US" dirty="0" smtClean="0"/>
              <a:t>Arson:  burning of the Reichstag – blame on the Communists.</a:t>
            </a:r>
          </a:p>
          <a:p>
            <a:r>
              <a:rPr lang="en-US" dirty="0" err="1" smtClean="0"/>
              <a:t>Marinus</a:t>
            </a:r>
            <a:r>
              <a:rPr lang="en-US" dirty="0" smtClean="0"/>
              <a:t> van der </a:t>
            </a:r>
            <a:r>
              <a:rPr lang="en-US" dirty="0" err="1" smtClean="0"/>
              <a:t>Lubbe</a:t>
            </a:r>
            <a:r>
              <a:rPr lang="en-US" dirty="0" smtClean="0"/>
              <a:t> was indicted… a communist</a:t>
            </a:r>
          </a:p>
          <a:p>
            <a:r>
              <a:rPr lang="en-US" dirty="0" smtClean="0"/>
              <a:t>Dr. </a:t>
            </a:r>
            <a:r>
              <a:rPr lang="en-US" dirty="0" err="1" smtClean="0"/>
              <a:t>Bonhoeffer</a:t>
            </a:r>
            <a:r>
              <a:rPr lang="en-US" dirty="0" smtClean="0"/>
              <a:t> testified at trial as an expert in psychology… </a:t>
            </a:r>
          </a:p>
          <a:p>
            <a:r>
              <a:rPr lang="en-US" dirty="0" smtClean="0"/>
              <a:t>Van der </a:t>
            </a:r>
            <a:r>
              <a:rPr lang="en-US" dirty="0" err="1" smtClean="0"/>
              <a:t>Lubbe</a:t>
            </a:r>
            <a:r>
              <a:rPr lang="en-US" dirty="0" smtClean="0"/>
              <a:t> was eventually beheaded</a:t>
            </a:r>
          </a:p>
          <a:p>
            <a:r>
              <a:rPr lang="en-US" dirty="0" smtClean="0"/>
              <a:t>A martyr for communism</a:t>
            </a:r>
          </a:p>
          <a:p>
            <a:r>
              <a:rPr lang="en-US" dirty="0" smtClean="0"/>
              <a:t>Hitler forces 85 year old Hindenburg to sign the </a:t>
            </a:r>
            <a:r>
              <a:rPr lang="en-US" u="sng" dirty="0" smtClean="0"/>
              <a:t>Reichstag Fire Edict</a:t>
            </a:r>
            <a:r>
              <a:rPr lang="en-US" dirty="0" smtClean="0"/>
              <a:t>, officially suspending the German constitution</a:t>
            </a:r>
          </a:p>
          <a:p>
            <a:r>
              <a:rPr lang="en-US" dirty="0" smtClean="0"/>
              <a:t>Ben Franklin warned us about this situation…</a:t>
            </a:r>
            <a:endParaRPr lang="en-US" dirty="0"/>
          </a:p>
        </p:txBody>
      </p:sp>
      <p:sp>
        <p:nvSpPr>
          <p:cNvPr id="4" name="Content Placeholder 3"/>
          <p:cNvSpPr>
            <a:spLocks noGrp="1"/>
          </p:cNvSpPr>
          <p:nvPr>
            <p:ph sz="quarter" idx="14"/>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04800"/>
            <a:ext cx="4038600"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834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568</TotalTime>
  <Words>1158</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Elemental</vt:lpstr>
      <vt:lpstr>Killing Hitler</vt:lpstr>
      <vt:lpstr>The Fuhrer Principle…   </vt:lpstr>
      <vt:lpstr>The Fuhrer Principle</vt:lpstr>
      <vt:lpstr>A little perspective…</vt:lpstr>
      <vt:lpstr>A little bit more…</vt:lpstr>
      <vt:lpstr>Meet Dietrich Bonhoeffer…</vt:lpstr>
      <vt:lpstr>Denouncing Hitler?</vt:lpstr>
      <vt:lpstr>Dietrich Bonhoeffer…</vt:lpstr>
      <vt:lpstr>The process… </vt:lpstr>
      <vt:lpstr>The Process…</vt:lpstr>
      <vt:lpstr>“The Church and the Jewish Question”</vt:lpstr>
      <vt:lpstr>“The Church and the Jewish Question”</vt:lpstr>
      <vt:lpstr>The Choice…</vt:lpstr>
      <vt:lpstr>Stauffenburg…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Killing Hitler</dc:title>
  <dc:creator>Unistar</dc:creator>
  <cp:lastModifiedBy>Unistar</cp:lastModifiedBy>
  <cp:revision>26</cp:revision>
  <cp:lastPrinted>2015-04-28T19:25:59Z</cp:lastPrinted>
  <dcterms:created xsi:type="dcterms:W3CDTF">2015-04-27T14:23:14Z</dcterms:created>
  <dcterms:modified xsi:type="dcterms:W3CDTF">2016-03-14T20:06:32Z</dcterms:modified>
</cp:coreProperties>
</file>