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8" r:id="rId3"/>
    <p:sldId id="257"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7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2832DD-66A8-4F0D-B8D0-2934F5EA4260}" type="datetimeFigureOut">
              <a:rPr lang="en-US" smtClean="0"/>
              <a:pPr/>
              <a:t>12/11/2012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3D6D05-CD9A-479B-9EFB-ACB2D6AE7C6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D03D6D05-CD9A-479B-9EFB-ACB2D6AE7C6D}"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AF8878D3-D280-4826-A871-0747A9ABD363}" type="datetimeFigureOut">
              <a:rPr lang="en-US" smtClean="0"/>
              <a:pPr/>
              <a:t>12/11/2012</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18BCF75F-98FE-40E4-8E5F-B6913DDEB97D}"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8878D3-D280-4826-A871-0747A9ABD363}" type="datetimeFigureOut">
              <a:rPr lang="en-US" smtClean="0"/>
              <a:pPr/>
              <a:t>12/11/2012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8BCF75F-98FE-40E4-8E5F-B6913DDEB9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8878D3-D280-4826-A871-0747A9ABD363}" type="datetimeFigureOut">
              <a:rPr lang="en-US" smtClean="0"/>
              <a:pPr/>
              <a:t>12/11/2012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8BCF75F-98FE-40E4-8E5F-B6913DDEB9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8878D3-D280-4826-A871-0747A9ABD363}" type="datetimeFigureOut">
              <a:rPr lang="en-US" smtClean="0"/>
              <a:pPr/>
              <a:t>12/11/2012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8BCF75F-98FE-40E4-8E5F-B6913DDEB9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F8878D3-D280-4826-A871-0747A9ABD363}" type="datetimeFigureOut">
              <a:rPr lang="en-US" smtClean="0"/>
              <a:pPr/>
              <a:t>12/11/2012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8BCF75F-98FE-40E4-8E5F-B6913DDEB97D}"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8878D3-D280-4826-A871-0747A9ABD363}" type="datetimeFigureOut">
              <a:rPr lang="en-US" smtClean="0"/>
              <a:pPr/>
              <a:t>12/11/2012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8BCF75F-98FE-40E4-8E5F-B6913DDEB9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F8878D3-D280-4826-A871-0747A9ABD363}" type="datetimeFigureOut">
              <a:rPr lang="en-US" smtClean="0"/>
              <a:pPr/>
              <a:t>12/11/2012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8BCF75F-98FE-40E4-8E5F-B6913DDEB97D}"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F8878D3-D280-4826-A871-0747A9ABD363}" type="datetimeFigureOut">
              <a:rPr lang="en-US" smtClean="0"/>
              <a:pPr/>
              <a:t>12/11/2012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8BCF75F-98FE-40E4-8E5F-B6913DDEB9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F8878D3-D280-4826-A871-0747A9ABD363}" type="datetimeFigureOut">
              <a:rPr lang="en-US" smtClean="0"/>
              <a:pPr/>
              <a:t>12/11/2012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8BCF75F-98FE-40E4-8E5F-B6913DDEB9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8878D3-D280-4826-A871-0747A9ABD363}" type="datetimeFigureOut">
              <a:rPr lang="en-US" smtClean="0"/>
              <a:pPr/>
              <a:t>12/11/2012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8BCF75F-98FE-40E4-8E5F-B6913DDEB97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AF8878D3-D280-4826-A871-0747A9ABD363}" type="datetimeFigureOut">
              <a:rPr lang="en-US" smtClean="0"/>
              <a:pPr/>
              <a:t>12/11/2012</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18BCF75F-98FE-40E4-8E5F-B6913DDEB97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AF8878D3-D280-4826-A871-0747A9ABD363}" type="datetimeFigureOut">
              <a:rPr lang="en-US" smtClean="0"/>
              <a:pPr/>
              <a:t>12/11/2012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18BCF75F-98FE-40E4-8E5F-B6913DDEB97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4.xml"/><Relationship Id="rId1" Type="http://schemas.openxmlformats.org/officeDocument/2006/relationships/audio" Target="file:///C:\Documents%20and%20Settings\Teacher\My%20Documents\My%20Music\Unknown%20Artist\Unknown%20Album%20(11-26-2007%208-36-46%20PM)\Into%20The%20West.wma"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audio" Target="file:///C:\Documents%20and%20Settings\Teacher\My%20Documents\My%20Music\Tim%20O'Brien\The%20Crossing\02%20A%20Mountaineer%20Is%20Always%20Free.wma"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xml"/><Relationship Id="rId1" Type="http://schemas.openxmlformats.org/officeDocument/2006/relationships/video" Target="file:///C:\Documents%20and%20Settings\Teacher\My%20Documents\My%20Music\My%20Playlists\Lost%20Little%20Childen.wp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4.xml"/><Relationship Id="rId1" Type="http://schemas.openxmlformats.org/officeDocument/2006/relationships/video" Target="file:///C:\Documents%20and%20Settings\Teacher\My%20Documents\My%20Music\My%20Playlists\John%20Riley.wp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audio" Target="file:///C:\Documents%20and%20Settings\Teacher\My%20Documents\My%20Music\James%20Taylor\Live%20Disc%201\10%20Millworker.wma"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267200"/>
            <a:ext cx="7772400" cy="2362200"/>
          </a:xfrm>
        </p:spPr>
        <p:txBody>
          <a:bodyPr/>
          <a:lstStyle/>
          <a:p>
            <a:r>
              <a:rPr lang="en-US" sz="2000" dirty="0" smtClean="0"/>
              <a:t>From 1846-1850, Ireland experienced a 25% REDUCTION IN ITS POPULATION DUE TO A POTATO FAMINE.  The event was known as the “Great Hunger.” it stands as the primary example of the problem that plagued all western societies in this era: what to do with the poor? For over a million Irish the answer was “in the west.”</a:t>
            </a:r>
            <a:endParaRPr lang="en-US" sz="2000" dirty="0"/>
          </a:p>
        </p:txBody>
      </p:sp>
      <p:sp>
        <p:nvSpPr>
          <p:cNvPr id="3" name="Subtitle 2"/>
          <p:cNvSpPr>
            <a:spLocks noGrp="1"/>
          </p:cNvSpPr>
          <p:nvPr>
            <p:ph type="subTitle" idx="1"/>
          </p:nvPr>
        </p:nvSpPr>
        <p:spPr>
          <a:xfrm>
            <a:off x="914400" y="838200"/>
            <a:ext cx="7772400" cy="1828800"/>
          </a:xfrm>
        </p:spPr>
        <p:txBody>
          <a:bodyPr>
            <a:normAutofit/>
          </a:bodyPr>
          <a:lstStyle/>
          <a:p>
            <a:pPr algn="ctr"/>
            <a:r>
              <a:rPr lang="en-US" sz="4000" b="1" dirty="0" smtClean="0"/>
              <a:t>Mid 19</a:t>
            </a:r>
            <a:r>
              <a:rPr lang="en-US" sz="4000" b="1" baseline="30000" dirty="0" smtClean="0"/>
              <a:t>th</a:t>
            </a:r>
            <a:r>
              <a:rPr lang="en-US" sz="4000" b="1" dirty="0" smtClean="0"/>
              <a:t> Century Irish Immigration </a:t>
            </a:r>
            <a:endParaRPr lang="en-US" sz="4000" b="1" dirty="0"/>
          </a:p>
        </p:txBody>
      </p: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A few things you probably didn’t know about potato history…</a:t>
            </a:r>
            <a:endParaRPr lang="en-US" sz="3200" dirty="0"/>
          </a:p>
        </p:txBody>
      </p:sp>
      <p:sp>
        <p:nvSpPr>
          <p:cNvPr id="3" name="Content Placeholder 2"/>
          <p:cNvSpPr>
            <a:spLocks noGrp="1"/>
          </p:cNvSpPr>
          <p:nvPr>
            <p:ph idx="1"/>
          </p:nvPr>
        </p:nvSpPr>
        <p:spPr>
          <a:xfrm>
            <a:off x="914400" y="1783560"/>
            <a:ext cx="7772400" cy="4922040"/>
          </a:xfrm>
        </p:spPr>
        <p:txBody>
          <a:bodyPr>
            <a:normAutofit/>
          </a:bodyPr>
          <a:lstStyle/>
          <a:p>
            <a:r>
              <a:rPr lang="en-US" sz="2000" dirty="0" smtClean="0"/>
              <a:t>1</a:t>
            </a:r>
            <a:r>
              <a:rPr lang="en-US" sz="2000" baseline="30000" dirty="0" smtClean="0"/>
              <a:t>st</a:t>
            </a:r>
            <a:r>
              <a:rPr lang="en-US" sz="2000" dirty="0" smtClean="0"/>
              <a:t> introduced to Northern Europe at the end of the 16</a:t>
            </a:r>
            <a:r>
              <a:rPr lang="en-US" sz="2000" baseline="30000" dirty="0" smtClean="0"/>
              <a:t>th</a:t>
            </a:r>
            <a:r>
              <a:rPr lang="en-US" sz="2000" dirty="0" smtClean="0"/>
              <a:t> century from the Andean Highlands of South America.</a:t>
            </a:r>
          </a:p>
          <a:p>
            <a:r>
              <a:rPr lang="en-US" sz="2000" dirty="0" smtClean="0"/>
              <a:t>Quickly became a staple in the diet of peasants from Ireland to Russia due to its richness in minerals &amp; high level of carbohydrates.</a:t>
            </a:r>
          </a:p>
          <a:p>
            <a:r>
              <a:rPr lang="en-US" sz="2000" dirty="0" smtClean="0"/>
              <a:t>Was simple to plant, required little or no cultivation, and could grow in cool , damp climates.</a:t>
            </a:r>
          </a:p>
          <a:p>
            <a:r>
              <a:rPr lang="en-US" sz="2000" dirty="0" smtClean="0"/>
              <a:t>One acre could support a peasant family of four for up to a year.</a:t>
            </a:r>
          </a:p>
          <a:p>
            <a:r>
              <a:rPr lang="en-US" sz="2000" dirty="0" smtClean="0"/>
              <a:t>Peelings helped support the family cow and/or pig, further supplementing family income.</a:t>
            </a:r>
          </a:p>
          <a:p>
            <a:r>
              <a:rPr lang="en-US" sz="2000" dirty="0" smtClean="0"/>
              <a:t> Had a serious social impact on Irish peasant farmers, who ate an average of one to fourteen pounds per day.</a:t>
            </a:r>
          </a:p>
          <a:p>
            <a:r>
              <a:rPr lang="en-US" sz="2000" dirty="0" smtClean="0"/>
              <a:t>Irish proverbs warned of “putting all your eggs in one basket.”</a:t>
            </a:r>
          </a:p>
          <a:p>
            <a:r>
              <a:rPr lang="en-US" sz="2000" dirty="0" smtClean="0"/>
              <a:t>In 1845, an American fungus decimates the potato crop.</a:t>
            </a:r>
            <a:endParaRPr lang="en-US" sz="2000" dirty="0"/>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“Into The West” by Danny O’Keefe</a:t>
            </a:r>
            <a:endParaRPr lang="en-US" sz="3600" dirty="0"/>
          </a:p>
        </p:txBody>
      </p:sp>
      <p:sp>
        <p:nvSpPr>
          <p:cNvPr id="3" name="Content Placeholder 2"/>
          <p:cNvSpPr>
            <a:spLocks noGrp="1"/>
          </p:cNvSpPr>
          <p:nvPr>
            <p:ph sz="half" idx="1"/>
          </p:nvPr>
        </p:nvSpPr>
        <p:spPr/>
        <p:txBody>
          <a:bodyPr>
            <a:normAutofit/>
          </a:bodyPr>
          <a:lstStyle/>
          <a:p>
            <a:r>
              <a:rPr lang="en-US" sz="2000" dirty="0" smtClean="0"/>
              <a:t>What lyrics from the song stick with you?</a:t>
            </a:r>
          </a:p>
          <a:p>
            <a:r>
              <a:rPr lang="en-US" sz="2000" dirty="0" smtClean="0"/>
              <a:t>Can you imagine a literal, as well as, a figurative “west” for the Irish?</a:t>
            </a:r>
          </a:p>
          <a:p>
            <a:r>
              <a:rPr lang="en-US" sz="2000" dirty="0" smtClean="0"/>
              <a:t>What was the “west” for Americans at this time?</a:t>
            </a:r>
          </a:p>
          <a:p>
            <a:r>
              <a:rPr lang="en-US" sz="2000" dirty="0" smtClean="0"/>
              <a:t>What drove/pulled Americans west during the antebellum era?</a:t>
            </a:r>
          </a:p>
          <a:p>
            <a:r>
              <a:rPr lang="en-US" sz="2000" dirty="0" smtClean="0"/>
              <a:t>What issues in America did westward expansion bring to a boiling point? </a:t>
            </a:r>
            <a:endParaRPr lang="en-US" sz="2000" dirty="0"/>
          </a:p>
        </p:txBody>
      </p:sp>
      <p:sp>
        <p:nvSpPr>
          <p:cNvPr id="4" name="Content Placeholder 3"/>
          <p:cNvSpPr>
            <a:spLocks noGrp="1"/>
          </p:cNvSpPr>
          <p:nvPr>
            <p:ph sz="half" idx="2"/>
          </p:nvPr>
        </p:nvSpPr>
        <p:spPr/>
        <p:txBody>
          <a:bodyPr>
            <a:normAutofit/>
          </a:bodyPr>
          <a:lstStyle/>
          <a:p>
            <a:r>
              <a:rPr lang="en-US" sz="2000" dirty="0" smtClean="0"/>
              <a:t>For many Irish-Americans even today, traditional Irish music triggers a longing for the return home.</a:t>
            </a:r>
          </a:p>
          <a:p>
            <a:endParaRPr lang="en-US" sz="2000" dirty="0" smtClean="0"/>
          </a:p>
          <a:p>
            <a:pPr>
              <a:buNone/>
            </a:pPr>
            <a:r>
              <a:rPr lang="en-US" sz="2000" dirty="0" smtClean="0"/>
              <a:t> </a:t>
            </a:r>
            <a:endParaRPr lang="en-US" sz="2000" dirty="0"/>
          </a:p>
        </p:txBody>
      </p:sp>
      <p:pic>
        <p:nvPicPr>
          <p:cNvPr id="5" name="Into The West.wma">
            <a:hlinkClick r:id="" action="ppaction://media"/>
          </p:cNvPr>
          <p:cNvPicPr>
            <a:picLocks noRot="1" noChangeAspect="1"/>
          </p:cNvPicPr>
          <p:nvPr>
            <a:audioFile r:link="rId1"/>
          </p:nvPr>
        </p:nvPicPr>
        <p:blipFill>
          <a:blip r:embed="rId3" cstate="print"/>
          <a:stretch>
            <a:fillRect/>
          </a:stretch>
        </p:blipFill>
        <p:spPr>
          <a:xfrm>
            <a:off x="4953000" y="3276600"/>
            <a:ext cx="3657600" cy="2667000"/>
          </a:xfrm>
          <a:prstGeom prst="rect">
            <a:avLst/>
          </a:prstGeom>
        </p:spPr>
      </p:pic>
    </p:spTree>
  </p:cSld>
  <p:clrMapOvr>
    <a:masterClrMapping/>
  </p:clrMapOvr>
  <p:transition spd="med">
    <p:fade thruBlk="1"/>
  </p:transition>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90999" fill="hold"/>
                                        <p:tgtEl>
                                          <p:spTgt spid="5"/>
                                        </p:tgtEl>
                                      </p:cBhvr>
                                    </p:cmd>
                                  </p:childTnLst>
                                </p:cTn>
                              </p:par>
                            </p:childTnLst>
                          </p:cTn>
                        </p:par>
                      </p:childTnLst>
                    </p:cTn>
                  </p:par>
                </p:childTnLst>
              </p:cTn>
              <p:nextCondLst>
                <p:cond evt="onClick" delay="0">
                  <p:tgtEl>
                    <p:spTgt spid="5"/>
                  </p:tgtEl>
                </p:cond>
              </p:nextCondLst>
            </p:seq>
            <p:audio>
              <p:cMediaNode vol="80000">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“A Mountaineer Is Always Free” by Tim O’Brien and Pierce Pettis</a:t>
            </a:r>
            <a:endParaRPr lang="en-US" sz="2000" dirty="0"/>
          </a:p>
        </p:txBody>
      </p:sp>
      <p:sp>
        <p:nvSpPr>
          <p:cNvPr id="3" name="Content Placeholder 2"/>
          <p:cNvSpPr>
            <a:spLocks noGrp="1"/>
          </p:cNvSpPr>
          <p:nvPr>
            <p:ph sz="half" idx="1"/>
          </p:nvPr>
        </p:nvSpPr>
        <p:spPr/>
        <p:txBody>
          <a:bodyPr>
            <a:normAutofit/>
          </a:bodyPr>
          <a:lstStyle/>
          <a:p>
            <a:r>
              <a:rPr lang="en-US" sz="2000" dirty="0" smtClean="0"/>
              <a:t>The first Scots/Irish to settle in the Appalachians were Presbyterian, but they, like the later post-famine wave of Roman Catholic immigrants were fleeing changing politics and the  religious persecution that went along with it.</a:t>
            </a:r>
          </a:p>
          <a:p>
            <a:r>
              <a:rPr lang="en-US" sz="2000" dirty="0" smtClean="0"/>
              <a:t>Much of the Scots/Irish culture was preserved in those mountains through music, as well as, a lifestyle of timber cutting, trapping, hunting, and fishing.</a:t>
            </a:r>
          </a:p>
          <a:p>
            <a:endParaRPr lang="en-US" sz="2000" dirty="0"/>
          </a:p>
        </p:txBody>
      </p:sp>
      <p:sp>
        <p:nvSpPr>
          <p:cNvPr id="4" name="Content Placeholder 3"/>
          <p:cNvSpPr>
            <a:spLocks noGrp="1"/>
          </p:cNvSpPr>
          <p:nvPr>
            <p:ph sz="half" idx="2"/>
          </p:nvPr>
        </p:nvSpPr>
        <p:spPr/>
        <p:txBody>
          <a:bodyPr>
            <a:normAutofit/>
          </a:bodyPr>
          <a:lstStyle/>
          <a:p>
            <a:r>
              <a:rPr lang="en-US" sz="2000" dirty="0" smtClean="0"/>
              <a:t>What emotion(s) does the music of this song capture?</a:t>
            </a:r>
          </a:p>
          <a:p>
            <a:r>
              <a:rPr lang="en-US" sz="2000" dirty="0" smtClean="0"/>
              <a:t>For two bonus quiz points - On what state flag does the title of this song appear?</a:t>
            </a:r>
          </a:p>
          <a:p>
            <a:endParaRPr lang="en-US" sz="2000" dirty="0" smtClean="0"/>
          </a:p>
          <a:p>
            <a:pPr>
              <a:buNone/>
            </a:pPr>
            <a:endParaRPr lang="en-US" sz="2000" dirty="0" smtClean="0"/>
          </a:p>
          <a:p>
            <a:pPr>
              <a:buNone/>
            </a:pPr>
            <a:endParaRPr lang="en-US" sz="2000" dirty="0"/>
          </a:p>
        </p:txBody>
      </p:sp>
      <p:pic>
        <p:nvPicPr>
          <p:cNvPr id="22" name="02 A Mountaineer Is Always Free.wma">
            <a:hlinkClick r:id="" action="ppaction://media"/>
          </p:cNvPr>
          <p:cNvPicPr>
            <a:picLocks noRot="1" noChangeAspect="1"/>
          </p:cNvPicPr>
          <p:nvPr>
            <a:audioFile r:link="rId1"/>
          </p:nvPr>
        </p:nvPicPr>
        <p:blipFill>
          <a:blip r:embed="rId3" cstate="print"/>
          <a:stretch>
            <a:fillRect/>
          </a:stretch>
        </p:blipFill>
        <p:spPr>
          <a:xfrm>
            <a:off x="4953000" y="3733800"/>
            <a:ext cx="3581400" cy="2362200"/>
          </a:xfrm>
          <a:prstGeom prst="rect">
            <a:avLst/>
          </a:prstGeom>
        </p:spPr>
      </p:pic>
    </p:spTree>
  </p:cSld>
  <p:clrMapOvr>
    <a:masterClrMapping/>
  </p:clrMapOvr>
  <p:transition spd="med">
    <p:fade thruBlk="1"/>
  </p:transition>
  <p:timing>
    <p:tnLst>
      <p:par>
        <p:cTn id="1" dur="indefinite" restart="never" nodeType="tmRoot">
          <p:childTnLst>
            <p:seq concurrent="1" nextAc="seek">
              <p:cTn id="2" restart="whenNotActive" fill="hold" evtFilter="cancelBubble" nodeType="interactiveSeq">
                <p:stCondLst>
                  <p:cond evt="onClick" delay="0">
                    <p:tgtEl>
                      <p:spTgt spid="22"/>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07666" fill="hold"/>
                                        <p:tgtEl>
                                          <p:spTgt spid="22"/>
                                        </p:tgtEl>
                                      </p:cBhvr>
                                    </p:cmd>
                                  </p:childTnLst>
                                </p:cTn>
                              </p:par>
                            </p:childTnLst>
                          </p:cTn>
                        </p:par>
                      </p:childTnLst>
                    </p:cTn>
                  </p:par>
                </p:childTnLst>
              </p:cTn>
              <p:nextCondLst>
                <p:cond evt="onClick" delay="0">
                  <p:tgtEl>
                    <p:spTgt spid="22"/>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2"/>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“Lost Little Children” by Tim O’Brien, Robin and Linda Williams</a:t>
            </a:r>
            <a:endParaRPr lang="en-US" sz="2000" dirty="0"/>
          </a:p>
        </p:txBody>
      </p:sp>
      <p:sp>
        <p:nvSpPr>
          <p:cNvPr id="4" name="Content Placeholder 3"/>
          <p:cNvSpPr>
            <a:spLocks noGrp="1"/>
          </p:cNvSpPr>
          <p:nvPr>
            <p:ph sz="half" idx="2"/>
          </p:nvPr>
        </p:nvSpPr>
        <p:spPr/>
        <p:txBody>
          <a:bodyPr>
            <a:normAutofit/>
          </a:bodyPr>
          <a:lstStyle/>
          <a:p>
            <a:r>
              <a:rPr lang="en-US" sz="2000" dirty="0" smtClean="0"/>
              <a:t>Try and empathize with the parents and children experiencing this tragedy as you listen to the song.</a:t>
            </a:r>
          </a:p>
          <a:p>
            <a:endParaRPr lang="en-US" sz="2000" dirty="0"/>
          </a:p>
        </p:txBody>
      </p:sp>
      <p:sp>
        <p:nvSpPr>
          <p:cNvPr id="8" name="Content Placeholder 7"/>
          <p:cNvSpPr>
            <a:spLocks noGrp="1"/>
          </p:cNvSpPr>
          <p:nvPr>
            <p:ph sz="half" idx="1"/>
          </p:nvPr>
        </p:nvSpPr>
        <p:spPr/>
        <p:txBody>
          <a:bodyPr>
            <a:normAutofit/>
          </a:bodyPr>
          <a:lstStyle/>
          <a:p>
            <a:r>
              <a:rPr lang="en-US" sz="2000" dirty="0" smtClean="0"/>
              <a:t>In the famine era, many parents traveled alone to  the new world.</a:t>
            </a:r>
          </a:p>
          <a:p>
            <a:r>
              <a:rPr lang="en-US" sz="2000" dirty="0" smtClean="0"/>
              <a:t>Once they got an economic foothold in America, they would send for their children.</a:t>
            </a:r>
          </a:p>
          <a:p>
            <a:r>
              <a:rPr lang="en-US" sz="2000" dirty="0" smtClean="0"/>
              <a:t>The children arrived with their names pinned on their coats and waited on their parents on the docks of a strange new land.</a:t>
            </a:r>
          </a:p>
          <a:p>
            <a:r>
              <a:rPr lang="en-US" sz="2000" dirty="0" smtClean="0"/>
              <a:t>Due to inexact arrival schedules and difficulty of communication across the sea, many families never reconnected.</a:t>
            </a:r>
          </a:p>
          <a:p>
            <a:endParaRPr lang="en-US" sz="2000" dirty="0"/>
          </a:p>
        </p:txBody>
      </p:sp>
      <p:pic>
        <p:nvPicPr>
          <p:cNvPr id="13" name="Lost Little Childen.wpl">
            <a:hlinkClick r:id="" action="ppaction://media"/>
          </p:cNvPr>
          <p:cNvPicPr>
            <a:picLocks noRot="1" noChangeAspect="1"/>
          </p:cNvPicPr>
          <p:nvPr>
            <a:videoFile r:link="rId1"/>
          </p:nvPr>
        </p:nvPicPr>
        <p:blipFill>
          <a:blip r:embed="rId3" cstate="print"/>
          <a:stretch>
            <a:fillRect/>
          </a:stretch>
        </p:blipFill>
        <p:spPr>
          <a:xfrm>
            <a:off x="4800600" y="3657600"/>
            <a:ext cx="3810000" cy="2590800"/>
          </a:xfrm>
          <a:prstGeom prst="rect">
            <a:avLst/>
          </a:prstGeom>
        </p:spPr>
      </p:pic>
    </p:spTree>
  </p:cSld>
  <p:clrMapOvr>
    <a:masterClrMapping/>
  </p:clrMapOvr>
  <p:transition spd="med">
    <p:fade thruBlk="1"/>
  </p:transition>
  <p:timing>
    <p:tnLst>
      <p:par>
        <p:cTn id="1" dur="indefinite" restart="never" nodeType="tmRoot">
          <p:childTnLst>
            <p:seq concurrent="1" nextAc="seek">
              <p:cTn id="2" restart="whenNotActive" fill="hold" evtFilter="cancelBubble" nodeType="interactiveSeq">
                <p:stCondLst>
                  <p:cond evt="onClick" delay="0">
                    <p:tgtEl>
                      <p:spTgt spid="13"/>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13"/>
                                        </p:tgtEl>
                                      </p:cBhvr>
                                    </p:cmd>
                                  </p:childTnLst>
                                </p:cTn>
                              </p:par>
                            </p:childTnLst>
                          </p:cTn>
                        </p:par>
                      </p:childTnLst>
                    </p:cTn>
                  </p:par>
                </p:childTnLst>
              </p:cTn>
              <p:nextCondLst>
                <p:cond evt="onClick" delay="0">
                  <p:tgtEl>
                    <p:spTgt spid="13"/>
                  </p:tgtEl>
                </p:cond>
              </p:nextCondLst>
            </p:seq>
            <p:video>
              <p:cMediaNode>
                <p:cTn id="7" fill="hold" display="0">
                  <p:stCondLst>
                    <p:cond delay="indefinite"/>
                  </p:stCondLst>
                  <p:endCondLst>
                    <p:cond evt="onNext" delay="0">
                      <p:tgtEl>
                        <p:sldTgt/>
                      </p:tgtEl>
                    </p:cond>
                    <p:cond evt="onPrev" delay="0">
                      <p:tgtEl>
                        <p:sldTgt/>
                      </p:tgtEl>
                    </p:cond>
                  </p:endCondLst>
                </p:cTn>
                <p:tgtEl>
                  <p:spTgt spid="13"/>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lstStyle/>
          <a:p>
            <a:pPr algn="ctr"/>
            <a:r>
              <a:rPr lang="en-US" sz="2800" dirty="0" smtClean="0"/>
              <a:t>“John Riley” by Tim O’Brien and Guy Clark</a:t>
            </a:r>
            <a:endParaRPr lang="en-US" sz="2800" dirty="0"/>
          </a:p>
        </p:txBody>
      </p:sp>
      <p:sp>
        <p:nvSpPr>
          <p:cNvPr id="3" name="Content Placeholder 2"/>
          <p:cNvSpPr>
            <a:spLocks noGrp="1"/>
          </p:cNvSpPr>
          <p:nvPr>
            <p:ph sz="half" idx="1"/>
          </p:nvPr>
        </p:nvSpPr>
        <p:spPr>
          <a:xfrm>
            <a:off x="464344" y="1770501"/>
            <a:ext cx="4107656" cy="4525963"/>
          </a:xfrm>
        </p:spPr>
        <p:txBody>
          <a:bodyPr>
            <a:normAutofit fontScale="85000" lnSpcReduction="10000"/>
          </a:bodyPr>
          <a:lstStyle/>
          <a:p>
            <a:r>
              <a:rPr lang="en-US" sz="2000" dirty="0" smtClean="0"/>
              <a:t>Readily available room and board with regular </a:t>
            </a:r>
            <a:r>
              <a:rPr lang="en-US" sz="2100" dirty="0" smtClean="0"/>
              <a:t>pay</a:t>
            </a:r>
            <a:r>
              <a:rPr lang="en-US" sz="2000" dirty="0" smtClean="0"/>
              <a:t> made the U.S. Army attractive to many Irish immigrants.</a:t>
            </a:r>
          </a:p>
          <a:p>
            <a:r>
              <a:rPr lang="en-US" sz="2000" dirty="0" smtClean="0"/>
              <a:t>Newly arrived Irish made up large percentages of the U.S. Army serving in the Mexican War.</a:t>
            </a:r>
          </a:p>
          <a:p>
            <a:r>
              <a:rPr lang="en-US" sz="2000" dirty="0" smtClean="0"/>
              <a:t>John Riley was a deserter from the British Army in Canada</a:t>
            </a:r>
          </a:p>
          <a:p>
            <a:r>
              <a:rPr lang="en-US" sz="2000" dirty="0" smtClean="0"/>
              <a:t>He fought with Zachary Taylor in Mexico and then deserted to the Mexican Army, heading a battalion called “The San </a:t>
            </a:r>
            <a:r>
              <a:rPr lang="en-US" sz="2000" dirty="0" err="1" smtClean="0"/>
              <a:t>Patricios</a:t>
            </a:r>
            <a:r>
              <a:rPr lang="en-US" sz="2000" dirty="0" smtClean="0"/>
              <a:t>”</a:t>
            </a:r>
          </a:p>
          <a:p>
            <a:r>
              <a:rPr lang="en-US" sz="2000" dirty="0" smtClean="0"/>
              <a:t>They fought with distinction and are honored with memorials to their valor in Mexico.</a:t>
            </a:r>
          </a:p>
          <a:p>
            <a:r>
              <a:rPr lang="en-US" sz="2000" dirty="0" smtClean="0"/>
              <a:t>What could have caused them to defect from the American Army?</a:t>
            </a:r>
          </a:p>
        </p:txBody>
      </p:sp>
      <p:sp>
        <p:nvSpPr>
          <p:cNvPr id="4" name="Content Placeholder 3"/>
          <p:cNvSpPr>
            <a:spLocks noGrp="1"/>
          </p:cNvSpPr>
          <p:nvPr>
            <p:ph sz="half" idx="2"/>
          </p:nvPr>
        </p:nvSpPr>
        <p:spPr/>
        <p:txBody>
          <a:bodyPr>
            <a:normAutofit fontScale="85000" lnSpcReduction="10000"/>
          </a:bodyPr>
          <a:lstStyle/>
          <a:p>
            <a:r>
              <a:rPr lang="en-US" sz="2000" dirty="0" smtClean="0"/>
              <a:t>John Riley was last seen in Vera Cruz, wearing his hair long to hide his shame, and living on the land promised him by the Mexican government in exchange for his service in the 1840s.</a:t>
            </a:r>
          </a:p>
          <a:p>
            <a:endParaRPr lang="en-US" dirty="0"/>
          </a:p>
        </p:txBody>
      </p:sp>
      <p:pic>
        <p:nvPicPr>
          <p:cNvPr id="6" name="John Riley.wpl">
            <a:hlinkClick r:id="" action="ppaction://media"/>
          </p:cNvPr>
          <p:cNvPicPr>
            <a:picLocks noRot="1" noChangeAspect="1"/>
          </p:cNvPicPr>
          <p:nvPr>
            <a:videoFile r:link="rId1"/>
          </p:nvPr>
        </p:nvPicPr>
        <p:blipFill>
          <a:blip r:embed="rId3" cstate="print">
            <a:duotone>
              <a:prstClr val="black"/>
              <a:schemeClr val="accent1">
                <a:tint val="45000"/>
                <a:satMod val="400000"/>
              </a:schemeClr>
            </a:duotone>
          </a:blip>
          <a:stretch>
            <a:fillRect/>
          </a:stretch>
        </p:blipFill>
        <p:spPr>
          <a:xfrm>
            <a:off x="4876800" y="3810000"/>
            <a:ext cx="3454400" cy="2590800"/>
          </a:xfrm>
          <a:prstGeom prst="rect">
            <a:avLst/>
          </a:prstGeom>
        </p:spPr>
      </p:pic>
    </p:spTree>
  </p:cSld>
  <p:clrMapOvr>
    <a:masterClrMapping/>
  </p:clrMapOvr>
  <p:transition spd="med">
    <p:fade thruBlk="1"/>
  </p:transition>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“Millworker” by James Taylor</a:t>
            </a:r>
            <a:endParaRPr lang="en-US" sz="3600" dirty="0"/>
          </a:p>
        </p:txBody>
      </p:sp>
      <p:sp>
        <p:nvSpPr>
          <p:cNvPr id="3" name="Content Placeholder 2"/>
          <p:cNvSpPr>
            <a:spLocks noGrp="1"/>
          </p:cNvSpPr>
          <p:nvPr>
            <p:ph sz="half" idx="1"/>
          </p:nvPr>
        </p:nvSpPr>
        <p:spPr/>
        <p:txBody>
          <a:bodyPr>
            <a:normAutofit lnSpcReduction="10000"/>
          </a:bodyPr>
          <a:lstStyle/>
          <a:p>
            <a:r>
              <a:rPr lang="en-US" sz="2000" dirty="0" smtClean="0"/>
              <a:t>The 1.8 million Irish immigrants to America, between 1845 and 1855, typically entered the work force at or near the bottom.</a:t>
            </a:r>
          </a:p>
          <a:p>
            <a:r>
              <a:rPr lang="en-US" sz="2000" dirty="0" smtClean="0"/>
              <a:t>By the 1840s Irish women were displacing native-born women in the textile mills of Lowell and Waltham.</a:t>
            </a:r>
          </a:p>
          <a:p>
            <a:r>
              <a:rPr lang="en-US" sz="2000" dirty="0" smtClean="0"/>
              <a:t>The Irish came into conflict with two distinct groups:  free blacks and native-born white workers.</a:t>
            </a:r>
          </a:p>
          <a:p>
            <a:r>
              <a:rPr lang="en-US" sz="2000" dirty="0" smtClean="0"/>
              <a:t>Many Irish men went to work in American foundries, while others opened grocery and liquor stores.    </a:t>
            </a:r>
            <a:endParaRPr lang="en-US" sz="2000" dirty="0"/>
          </a:p>
        </p:txBody>
      </p:sp>
      <p:sp>
        <p:nvSpPr>
          <p:cNvPr id="4" name="Content Placeholder 3"/>
          <p:cNvSpPr>
            <a:spLocks noGrp="1"/>
          </p:cNvSpPr>
          <p:nvPr>
            <p:ph sz="half" idx="2"/>
          </p:nvPr>
        </p:nvSpPr>
        <p:spPr/>
        <p:txBody>
          <a:bodyPr>
            <a:normAutofit lnSpcReduction="10000"/>
          </a:bodyPr>
          <a:lstStyle/>
          <a:p>
            <a:r>
              <a:rPr lang="en-US" sz="2000" dirty="0" smtClean="0"/>
              <a:t>Consider the physical and psychological effects of mill work on immigrants and their families.</a:t>
            </a:r>
          </a:p>
          <a:p>
            <a:r>
              <a:rPr lang="en-US" sz="2000" dirty="0" smtClean="0"/>
              <a:t>What dangers are inherent in the work?  How might such work have led to reform efforts by the government in later years?</a:t>
            </a:r>
          </a:p>
          <a:p>
            <a:endParaRPr lang="en-US" sz="2000" dirty="0"/>
          </a:p>
        </p:txBody>
      </p:sp>
      <p:pic>
        <p:nvPicPr>
          <p:cNvPr id="5" name="10 Millworker.wma">
            <a:hlinkClick r:id="" action="ppaction://media"/>
          </p:cNvPr>
          <p:cNvPicPr>
            <a:picLocks noRot="1" noChangeAspect="1"/>
          </p:cNvPicPr>
          <p:nvPr>
            <a:audioFile r:link="rId1"/>
          </p:nvPr>
        </p:nvPicPr>
        <p:blipFill>
          <a:blip r:embed="rId3" cstate="print">
            <a:duotone>
              <a:prstClr val="black"/>
              <a:schemeClr val="accent3">
                <a:tint val="45000"/>
                <a:satMod val="400000"/>
              </a:schemeClr>
            </a:duotone>
          </a:blip>
          <a:stretch>
            <a:fillRect/>
          </a:stretch>
        </p:blipFill>
        <p:spPr>
          <a:xfrm>
            <a:off x="5029200" y="4495800"/>
            <a:ext cx="3429000" cy="1943100"/>
          </a:xfrm>
          <a:prstGeom prst="rect">
            <a:avLst/>
          </a:prstGeom>
        </p:spPr>
      </p:pic>
    </p:spTree>
  </p:cSld>
  <p:clrMapOvr>
    <a:masterClrMapping/>
  </p:clrMapOvr>
  <p:transition spd="med">
    <p:fade thruBlk="1"/>
  </p:transition>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65599"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The American Response To Irish Immigration</a:t>
            </a:r>
            <a:endParaRPr lang="en-US" sz="2800" dirty="0"/>
          </a:p>
        </p:txBody>
      </p:sp>
      <p:sp>
        <p:nvSpPr>
          <p:cNvPr id="3" name="Content Placeholder 2"/>
          <p:cNvSpPr>
            <a:spLocks noGrp="1"/>
          </p:cNvSpPr>
          <p:nvPr>
            <p:ph sz="half" idx="1"/>
          </p:nvPr>
        </p:nvSpPr>
        <p:spPr/>
        <p:txBody>
          <a:bodyPr>
            <a:normAutofit fontScale="92500" lnSpcReduction="10000"/>
          </a:bodyPr>
          <a:lstStyle/>
          <a:p>
            <a:r>
              <a:rPr lang="en-US" sz="2000" dirty="0" smtClean="0"/>
              <a:t>Revived anti-Catholicism in America, particularly among native-born whites</a:t>
            </a:r>
          </a:p>
          <a:p>
            <a:r>
              <a:rPr lang="en-US" sz="2000" dirty="0" smtClean="0"/>
              <a:t>Samuel B. Morse accuses Europe of purposely flooding America with Catholics to undermine her republican institutions.</a:t>
            </a:r>
          </a:p>
          <a:p>
            <a:r>
              <a:rPr lang="en-US" sz="2000" dirty="0" smtClean="0"/>
              <a:t>Lyman Beecher issues </a:t>
            </a:r>
            <a:r>
              <a:rPr lang="en-US" sz="2000" i="1" dirty="0" smtClean="0"/>
              <a:t>A Plea For The West </a:t>
            </a:r>
          </a:p>
          <a:p>
            <a:r>
              <a:rPr lang="en-US" sz="2000" dirty="0" err="1" smtClean="0"/>
              <a:t>Nativist</a:t>
            </a:r>
            <a:r>
              <a:rPr lang="en-US" sz="2000" dirty="0" smtClean="0"/>
              <a:t> societies form with anti-</a:t>
            </a:r>
            <a:r>
              <a:rPr lang="en-US" sz="2000" dirty="0" err="1" smtClean="0"/>
              <a:t>inmigrant</a:t>
            </a:r>
            <a:r>
              <a:rPr lang="en-US" sz="2000" dirty="0" smtClean="0"/>
              <a:t> agendas – American Republicans and the Know-Nothing Party</a:t>
            </a:r>
          </a:p>
          <a:p>
            <a:r>
              <a:rPr lang="en-US" sz="2000" dirty="0" smtClean="0"/>
              <a:t>“Bible Riots” take place in </a:t>
            </a:r>
            <a:r>
              <a:rPr lang="en-US" sz="2000" dirty="0" err="1" smtClean="0"/>
              <a:t>Philadelphia,PA</a:t>
            </a:r>
            <a:endParaRPr lang="en-US" sz="2000" dirty="0"/>
          </a:p>
        </p:txBody>
      </p:sp>
      <p:sp>
        <p:nvSpPr>
          <p:cNvPr id="4" name="Content Placeholder 3"/>
          <p:cNvSpPr>
            <a:spLocks noGrp="1"/>
          </p:cNvSpPr>
          <p:nvPr>
            <p:ph sz="half" idx="2"/>
          </p:nvPr>
        </p:nvSpPr>
        <p:spPr/>
        <p:txBody>
          <a:bodyPr>
            <a:normAutofit fontScale="92500" lnSpcReduction="10000"/>
          </a:bodyPr>
          <a:lstStyle/>
          <a:p>
            <a:r>
              <a:rPr lang="en-US" sz="2000" dirty="0" smtClean="0"/>
              <a:t>Protestants see their denomination as more democratic, and feel threatened by the Catholic hierarchy</a:t>
            </a:r>
          </a:p>
          <a:p>
            <a:r>
              <a:rPr lang="en-US" sz="2000" dirty="0" smtClean="0"/>
              <a:t>After the Panic of 1837, Protestants view Catholics as a  threat to their jobs</a:t>
            </a:r>
          </a:p>
          <a:p>
            <a:r>
              <a:rPr lang="en-US" sz="2000" dirty="0" smtClean="0"/>
              <a:t>Many Irish workers believe they could gain more by organizing and striking, than by farming</a:t>
            </a:r>
          </a:p>
          <a:p>
            <a:r>
              <a:rPr lang="en-US" sz="2000" dirty="0" smtClean="0"/>
              <a:t>In 842, Commonwealth v. Hunt opens the door for the legal formation of labor unions in America.</a:t>
            </a:r>
          </a:p>
          <a:p>
            <a:endParaRPr lang="en-US" sz="2000" dirty="0"/>
          </a:p>
        </p:txBody>
      </p:sp>
    </p:spTree>
  </p:cSld>
  <p:clrMapOvr>
    <a:masterClrMapping/>
  </p:clrMapOvr>
  <p:transition spd="med">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238</TotalTime>
  <Words>921</Words>
  <Application>Microsoft Office PowerPoint</Application>
  <PresentationFormat>On-screen Show (4:3)</PresentationFormat>
  <Paragraphs>58</Paragraphs>
  <Slides>8</Slides>
  <Notes>1</Notes>
  <HiddenSlides>0</HiddenSlides>
  <MMClips>5</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Metro</vt:lpstr>
      <vt:lpstr>From 1846-1850, Ireland experienced a 25% REDUCTION IN ITS POPULATION DUE TO A POTATO FAMINE.  The event was known as the “Great Hunger.” it stands as the primary example of the problem that plagued all western societies in this era: what to do with the poor? For over a million Irish the answer was “in the west.”</vt:lpstr>
      <vt:lpstr>A few things you probably didn’t know about potato history…</vt:lpstr>
      <vt:lpstr>“Into The West” by Danny O’Keefe</vt:lpstr>
      <vt:lpstr>“A Mountaineer Is Always Free” by Tim O’Brien and Pierce Pettis</vt:lpstr>
      <vt:lpstr>“Lost Little Children” by Tim O’Brien, Robin and Linda Williams</vt:lpstr>
      <vt:lpstr>“John Riley” by Tim O’Brien and Guy Clark</vt:lpstr>
      <vt:lpstr>“Millworker” by James Taylor</vt:lpstr>
      <vt:lpstr>The American Response To Irish Immigration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1846-1850, Ireland experienced a 25% REDUCTION IN ITS POPULATION</dc:title>
  <dc:creator> </dc:creator>
  <cp:lastModifiedBy>FernandezT</cp:lastModifiedBy>
  <cp:revision>24</cp:revision>
  <dcterms:created xsi:type="dcterms:W3CDTF">2007-11-27T04:55:42Z</dcterms:created>
  <dcterms:modified xsi:type="dcterms:W3CDTF">2012-12-11T16:34:26Z</dcterms:modified>
</cp:coreProperties>
</file>