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Lst>
  <p:sldSz cx="9144000" cy="5143500" type="screen16x9"/>
  <p:notesSz cx="6858000" cy="9144000"/>
  <p:embeddedFontLst>
    <p:embeddedFont>
      <p:font typeface="PT Sans Narrow" panose="020B0604020202020204" charset="0"/>
      <p:regular r:id="rId22"/>
      <p:bold r:id="rId23"/>
    </p:embeddedFont>
    <p:embeddedFont>
      <p:font typeface="Open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4" autoAdjust="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topic/stock-exchange-fina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FDR’s Alphabet Soup</a:t>
            </a:r>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en"/>
              <a:t>By Caroline Duncan and Felicity Meadows, 6th Period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PWA: Public Works Administration </a:t>
            </a:r>
          </a:p>
        </p:txBody>
      </p:sp>
      <p:sp>
        <p:nvSpPr>
          <p:cNvPr id="132" name="Shape 132"/>
          <p:cNvSpPr txBox="1">
            <a:spLocks noGrp="1"/>
          </p:cNvSpPr>
          <p:nvPr>
            <p:ph type="body" idx="1"/>
          </p:nvPr>
        </p:nvSpPr>
        <p:spPr>
          <a:xfrm>
            <a:off x="311700" y="1266325"/>
            <a:ext cx="6287400" cy="3302700"/>
          </a:xfrm>
          <a:prstGeom prst="rect">
            <a:avLst/>
          </a:prstGeom>
        </p:spPr>
        <p:txBody>
          <a:bodyPr lIns="91425" tIns="91425" rIns="91425" bIns="91425" anchor="t" anchorCtr="0">
            <a:noAutofit/>
          </a:bodyPr>
          <a:lstStyle/>
          <a:p>
            <a:pPr marL="457200" lvl="0" indent="-317500" rtl="0">
              <a:lnSpc>
                <a:spcPct val="100000"/>
              </a:lnSpc>
              <a:spcBef>
                <a:spcPts val="0"/>
              </a:spcBef>
              <a:buSzPct val="100000"/>
            </a:pPr>
            <a:r>
              <a:rPr lang="en" sz="1400" dirty="0"/>
              <a:t>Created June 16, 1933, by the National Industrial Recovery Act (NIRA)</a:t>
            </a:r>
          </a:p>
          <a:p>
            <a:pPr marL="457200" lvl="0" indent="-317500" rtl="0">
              <a:lnSpc>
                <a:spcPct val="100000"/>
              </a:lnSpc>
              <a:spcBef>
                <a:spcPts val="0"/>
              </a:spcBef>
              <a:buSzPct val="100000"/>
            </a:pPr>
            <a:r>
              <a:rPr lang="en" sz="1400" dirty="0"/>
              <a:t>According to The Eleanor Roosevelt Paper Project, the purpose of the PWA was to spend “ big bucks on big projects.”</a:t>
            </a:r>
          </a:p>
          <a:p>
            <a:pPr marL="457200" lvl="0" indent="-317500" rtl="0">
              <a:lnSpc>
                <a:spcPct val="100000"/>
              </a:lnSpc>
              <a:spcBef>
                <a:spcPts val="0"/>
              </a:spcBef>
              <a:buSzPct val="100000"/>
            </a:pPr>
            <a:r>
              <a:rPr lang="en" sz="1400" dirty="0"/>
              <a:t>Reduced unemployment and encouraged economic growth</a:t>
            </a:r>
          </a:p>
          <a:p>
            <a:pPr marL="457200" lvl="0" indent="-317500" rtl="0">
              <a:lnSpc>
                <a:spcPct val="100000"/>
              </a:lnSpc>
              <a:spcBef>
                <a:spcPts val="0"/>
              </a:spcBef>
              <a:buSzPct val="100000"/>
            </a:pPr>
            <a:r>
              <a:rPr lang="en" sz="1400" dirty="0"/>
              <a:t>Highways, buildings, housing, energy, flood control, and more public works</a:t>
            </a:r>
          </a:p>
          <a:p>
            <a:pPr marL="457200" lvl="0" indent="-317500" rtl="0">
              <a:lnSpc>
                <a:spcPct val="100000"/>
              </a:lnSpc>
              <a:spcBef>
                <a:spcPts val="0"/>
              </a:spcBef>
              <a:buSzPct val="100000"/>
            </a:pPr>
            <a:r>
              <a:rPr lang="en" sz="1400" dirty="0"/>
              <a:t>FDR made the war a greater priority, which led to the end of the PWA</a:t>
            </a:r>
          </a:p>
          <a:p>
            <a:pPr marL="457200" lvl="0" indent="-317500" rtl="0">
              <a:lnSpc>
                <a:spcPct val="100000"/>
              </a:lnSpc>
              <a:spcBef>
                <a:spcPts val="0"/>
              </a:spcBef>
              <a:buSzPct val="100000"/>
            </a:pPr>
            <a:r>
              <a:rPr lang="en" sz="1400" dirty="0"/>
              <a:t>FDR’s executive order of July 1st, 1943 </a:t>
            </a:r>
            <a:r>
              <a:rPr lang="en" sz="1400" dirty="0">
                <a:highlight>
                  <a:srgbClr val="FFFFFF"/>
                </a:highlight>
              </a:rPr>
              <a:t> “All functions, powers, and duties of the Public Works Administration and of the Commissioner of Public Works are hereby transferred to the office of the Federal Works Administrator.”- Primary Source </a:t>
            </a:r>
          </a:p>
        </p:txBody>
      </p:sp>
      <p:pic>
        <p:nvPicPr>
          <p:cNvPr id="133" name="Shape 133"/>
          <p:cNvPicPr preferRelativeResize="0"/>
          <p:nvPr/>
        </p:nvPicPr>
        <p:blipFill>
          <a:blip r:embed="rId3">
            <a:alphaModFix/>
          </a:blip>
          <a:stretch>
            <a:fillRect/>
          </a:stretch>
        </p:blipFill>
        <p:spPr>
          <a:xfrm>
            <a:off x="6443950" y="103400"/>
            <a:ext cx="2495550" cy="1390650"/>
          </a:xfrm>
          <a:prstGeom prst="rect">
            <a:avLst/>
          </a:prstGeom>
          <a:noFill/>
          <a:ln>
            <a:noFill/>
          </a:ln>
        </p:spPr>
      </p:pic>
      <p:pic>
        <p:nvPicPr>
          <p:cNvPr id="134" name="Shape 134"/>
          <p:cNvPicPr preferRelativeResize="0"/>
          <p:nvPr/>
        </p:nvPicPr>
        <p:blipFill>
          <a:blip r:embed="rId4">
            <a:alphaModFix/>
          </a:blip>
          <a:stretch>
            <a:fillRect/>
          </a:stretch>
        </p:blipFill>
        <p:spPr>
          <a:xfrm>
            <a:off x="6754259" y="1651850"/>
            <a:ext cx="2185233" cy="3302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FCC: Federal Communications Commission </a:t>
            </a:r>
          </a:p>
        </p:txBody>
      </p:sp>
      <p:sp>
        <p:nvSpPr>
          <p:cNvPr id="140" name="Shape 140"/>
          <p:cNvSpPr txBox="1">
            <a:spLocks noGrp="1"/>
          </p:cNvSpPr>
          <p:nvPr>
            <p:ph type="body" idx="1"/>
          </p:nvPr>
        </p:nvSpPr>
        <p:spPr>
          <a:xfrm>
            <a:off x="311700" y="1266325"/>
            <a:ext cx="5607600" cy="3302700"/>
          </a:xfrm>
          <a:prstGeom prst="rect">
            <a:avLst/>
          </a:prstGeom>
        </p:spPr>
        <p:txBody>
          <a:bodyPr lIns="91425" tIns="91425" rIns="91425" bIns="91425" anchor="t" anchorCtr="0">
            <a:noAutofit/>
          </a:bodyPr>
          <a:lstStyle/>
          <a:p>
            <a:pPr marL="457200" lvl="0" indent="-330200" rtl="0">
              <a:lnSpc>
                <a:spcPct val="100000"/>
              </a:lnSpc>
              <a:spcBef>
                <a:spcPts val="0"/>
              </a:spcBef>
              <a:buSzPct val="100000"/>
            </a:pPr>
            <a:r>
              <a:rPr lang="en" sz="1200" dirty="0"/>
              <a:t>Created in 1934 by the Communications Act</a:t>
            </a:r>
          </a:p>
          <a:p>
            <a:pPr marL="457200" lvl="0" indent="-330200" rtl="0">
              <a:lnSpc>
                <a:spcPct val="100000"/>
              </a:lnSpc>
              <a:spcBef>
                <a:spcPts val="0"/>
              </a:spcBef>
              <a:buSzPct val="100000"/>
            </a:pPr>
            <a:r>
              <a:rPr lang="en" sz="1200" dirty="0"/>
              <a:t>Main purpose was to regulate all forms of communications in the United States</a:t>
            </a:r>
          </a:p>
          <a:p>
            <a:pPr marL="457200" lvl="0" indent="-330200" rtl="0">
              <a:lnSpc>
                <a:spcPct val="100000"/>
              </a:lnSpc>
              <a:spcBef>
                <a:spcPts val="0"/>
              </a:spcBef>
              <a:buSzPct val="100000"/>
            </a:pPr>
            <a:r>
              <a:rPr lang="en" sz="1200" dirty="0"/>
              <a:t>Still in effect today</a:t>
            </a:r>
          </a:p>
          <a:p>
            <a:pPr marL="457200" lvl="0" indent="-330200" rtl="0">
              <a:lnSpc>
                <a:spcPct val="100000"/>
              </a:lnSpc>
              <a:spcBef>
                <a:spcPts val="0"/>
              </a:spcBef>
              <a:buSzPct val="100000"/>
            </a:pPr>
            <a:r>
              <a:rPr lang="en" sz="1200" dirty="0"/>
              <a:t>The FCC has four main goals: </a:t>
            </a:r>
          </a:p>
          <a:p>
            <a:pPr marL="914400" lvl="1" indent="-330200" rtl="0">
              <a:lnSpc>
                <a:spcPct val="100000"/>
              </a:lnSpc>
              <a:spcBef>
                <a:spcPts val="0"/>
              </a:spcBef>
              <a:buSzPct val="100000"/>
            </a:pPr>
            <a:r>
              <a:rPr lang="en" sz="1200" dirty="0"/>
              <a:t>To promote economic growth and national leadership</a:t>
            </a:r>
          </a:p>
          <a:p>
            <a:pPr marL="914400" lvl="1" indent="-330200" rtl="0">
              <a:lnSpc>
                <a:spcPct val="100000"/>
              </a:lnSpc>
              <a:spcBef>
                <a:spcPts val="0"/>
              </a:spcBef>
              <a:buSzPct val="100000"/>
            </a:pPr>
            <a:r>
              <a:rPr lang="en" sz="1200" dirty="0"/>
              <a:t>To protect public interests goals</a:t>
            </a:r>
          </a:p>
          <a:p>
            <a:pPr marL="914400" lvl="1" indent="-330200" rtl="0">
              <a:lnSpc>
                <a:spcPct val="100000"/>
              </a:lnSpc>
              <a:spcBef>
                <a:spcPts val="0"/>
              </a:spcBef>
              <a:buSzPct val="100000"/>
            </a:pPr>
            <a:r>
              <a:rPr lang="en" sz="1200" dirty="0"/>
              <a:t>To make networks work for everyone </a:t>
            </a:r>
          </a:p>
          <a:p>
            <a:pPr marL="914400" lvl="1" indent="-330200" rtl="0">
              <a:lnSpc>
                <a:spcPct val="100000"/>
              </a:lnSpc>
              <a:spcBef>
                <a:spcPts val="0"/>
              </a:spcBef>
              <a:buSzPct val="100000"/>
            </a:pPr>
            <a:r>
              <a:rPr lang="en" sz="1200" dirty="0"/>
              <a:t>To promote operational excellence</a:t>
            </a:r>
          </a:p>
          <a:p>
            <a:pPr marL="457200" lvl="0" indent="-330200" rtl="0">
              <a:lnSpc>
                <a:spcPct val="100000"/>
              </a:lnSpc>
              <a:spcBef>
                <a:spcPts val="0"/>
              </a:spcBef>
              <a:buSzPct val="100000"/>
            </a:pPr>
            <a:r>
              <a:rPr lang="en" sz="1200" dirty="0"/>
              <a:t>In the 1960’s, the FCC was involved in creating the Internet. </a:t>
            </a:r>
          </a:p>
        </p:txBody>
      </p:sp>
      <p:pic>
        <p:nvPicPr>
          <p:cNvPr id="141" name="Shape 141"/>
          <p:cNvPicPr preferRelativeResize="0"/>
          <p:nvPr/>
        </p:nvPicPr>
        <p:blipFill>
          <a:blip r:embed="rId3">
            <a:alphaModFix/>
          </a:blip>
          <a:stretch>
            <a:fillRect/>
          </a:stretch>
        </p:blipFill>
        <p:spPr>
          <a:xfrm>
            <a:off x="7024500" y="901725"/>
            <a:ext cx="2013225" cy="1784150"/>
          </a:xfrm>
          <a:prstGeom prst="rect">
            <a:avLst/>
          </a:prstGeom>
          <a:noFill/>
          <a:ln>
            <a:noFill/>
          </a:ln>
        </p:spPr>
      </p:pic>
      <p:pic>
        <p:nvPicPr>
          <p:cNvPr id="142" name="Shape 142" descr="fcc-logo_dark-blue-on-white.jpg"/>
          <p:cNvPicPr preferRelativeResize="0"/>
          <p:nvPr/>
        </p:nvPicPr>
        <p:blipFill>
          <a:blip r:embed="rId4">
            <a:alphaModFix/>
          </a:blip>
          <a:stretch>
            <a:fillRect/>
          </a:stretch>
        </p:blipFill>
        <p:spPr>
          <a:xfrm>
            <a:off x="6438100" y="2769012"/>
            <a:ext cx="2514600" cy="210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FCA: Farm Credit Administration </a:t>
            </a:r>
          </a:p>
        </p:txBody>
      </p:sp>
      <p:sp>
        <p:nvSpPr>
          <p:cNvPr id="148" name="Shape 148"/>
          <p:cNvSpPr txBox="1">
            <a:spLocks noGrp="1"/>
          </p:cNvSpPr>
          <p:nvPr>
            <p:ph type="body" idx="1"/>
          </p:nvPr>
        </p:nvSpPr>
        <p:spPr>
          <a:xfrm>
            <a:off x="311699" y="1519675"/>
            <a:ext cx="6128400" cy="3049200"/>
          </a:xfrm>
          <a:prstGeom prst="rect">
            <a:avLst/>
          </a:prstGeom>
        </p:spPr>
        <p:txBody>
          <a:bodyPr lIns="91425" tIns="91425" rIns="91425" bIns="91425" anchor="t" anchorCtr="0">
            <a:noAutofit/>
          </a:bodyPr>
          <a:lstStyle/>
          <a:p>
            <a:pPr marL="457200" lvl="0" indent="-228600" rtl="0">
              <a:spcBef>
                <a:spcPts val="0"/>
              </a:spcBef>
              <a:buChar char="●"/>
            </a:pPr>
            <a:r>
              <a:rPr lang="en"/>
              <a:t>Established in 1933 </a:t>
            </a:r>
          </a:p>
          <a:p>
            <a:pPr marL="457200" lvl="0" indent="-228600" rtl="0">
              <a:spcBef>
                <a:spcPts val="0"/>
              </a:spcBef>
              <a:buChar char="●"/>
            </a:pPr>
            <a:r>
              <a:rPr lang="en"/>
              <a:t>Purpose was to provide farmers with a dependable credit source </a:t>
            </a:r>
          </a:p>
          <a:p>
            <a:pPr marL="457200" lvl="0" indent="-228600" rtl="0">
              <a:spcBef>
                <a:spcPts val="0"/>
              </a:spcBef>
              <a:buChar char="●"/>
            </a:pPr>
            <a:r>
              <a:rPr lang="en"/>
              <a:t>Expanded agricultural credits</a:t>
            </a:r>
          </a:p>
          <a:p>
            <a:pPr marL="457200" lvl="0" indent="-228600" rtl="0">
              <a:spcBef>
                <a:spcPts val="0"/>
              </a:spcBef>
              <a:buChar char="●"/>
            </a:pPr>
            <a:r>
              <a:rPr lang="en"/>
              <a:t>Oversees all banks that grants credit to farmers that were set up under the Farm Credit Act of 1916. </a:t>
            </a:r>
          </a:p>
          <a:p>
            <a:pPr marL="457200" lvl="0" indent="-228600" rtl="0">
              <a:spcBef>
                <a:spcPts val="0"/>
              </a:spcBef>
              <a:buChar char="●"/>
            </a:pPr>
            <a:r>
              <a:rPr lang="en"/>
              <a:t>The modern day FCA now gets authority from the 1971 Farm Credit Act</a:t>
            </a:r>
          </a:p>
        </p:txBody>
      </p:sp>
      <p:pic>
        <p:nvPicPr>
          <p:cNvPr id="149" name="Shape 149"/>
          <p:cNvPicPr preferRelativeResize="0"/>
          <p:nvPr/>
        </p:nvPicPr>
        <p:blipFill>
          <a:blip r:embed="rId3">
            <a:alphaModFix/>
          </a:blip>
          <a:stretch>
            <a:fillRect/>
          </a:stretch>
        </p:blipFill>
        <p:spPr>
          <a:xfrm>
            <a:off x="6588775" y="445025"/>
            <a:ext cx="2243524" cy="2228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SSA: Social Security Administration </a:t>
            </a:r>
          </a:p>
        </p:txBody>
      </p:sp>
      <p:sp>
        <p:nvSpPr>
          <p:cNvPr id="155" name="Shape 155"/>
          <p:cNvSpPr txBox="1">
            <a:spLocks noGrp="1"/>
          </p:cNvSpPr>
          <p:nvPr>
            <p:ph type="body" idx="1"/>
          </p:nvPr>
        </p:nvSpPr>
        <p:spPr>
          <a:xfrm>
            <a:off x="311700" y="1152425"/>
            <a:ext cx="5436300" cy="3302700"/>
          </a:xfrm>
          <a:prstGeom prst="rect">
            <a:avLst/>
          </a:prstGeom>
        </p:spPr>
        <p:txBody>
          <a:bodyPr lIns="91425" tIns="91425" rIns="91425" bIns="91425" anchor="t" anchorCtr="0">
            <a:noAutofit/>
          </a:bodyPr>
          <a:lstStyle/>
          <a:p>
            <a:pPr marL="457200" lvl="0" indent="-228600" rtl="0">
              <a:lnSpc>
                <a:spcPct val="100000"/>
              </a:lnSpc>
              <a:spcBef>
                <a:spcPts val="0"/>
              </a:spcBef>
            </a:pPr>
            <a:r>
              <a:rPr lang="en" sz="1600" dirty="0"/>
              <a:t>Created by the Social Security Act of 1935</a:t>
            </a:r>
          </a:p>
          <a:p>
            <a:pPr marL="457200" lvl="0" indent="-228600" rtl="0">
              <a:lnSpc>
                <a:spcPct val="100000"/>
              </a:lnSpc>
              <a:spcBef>
                <a:spcPts val="0"/>
              </a:spcBef>
            </a:pPr>
            <a:r>
              <a:rPr lang="en" sz="1600" dirty="0"/>
              <a:t>Purpose was to provide money for people who were unable to work because they were old, disabled, or unemployed. </a:t>
            </a:r>
          </a:p>
          <a:p>
            <a:pPr marL="457200" lvl="0" indent="-228600" rtl="0">
              <a:lnSpc>
                <a:spcPct val="100000"/>
              </a:lnSpc>
              <a:spcBef>
                <a:spcPts val="0"/>
              </a:spcBef>
            </a:pPr>
            <a:r>
              <a:rPr lang="en" sz="1600" dirty="0"/>
              <a:t>Also under this act, social security tax was created, which is used to pay for the Social Security Administration program. </a:t>
            </a:r>
          </a:p>
          <a:p>
            <a:pPr marL="457200" lvl="0" indent="-228600" rtl="0">
              <a:lnSpc>
                <a:spcPct val="100000"/>
              </a:lnSpc>
              <a:spcBef>
                <a:spcPts val="0"/>
              </a:spcBef>
            </a:pPr>
            <a:r>
              <a:rPr lang="en" sz="1600" dirty="0"/>
              <a:t>Unemployment insurance and monthly retirement benefit both helped pay for the SSA. </a:t>
            </a:r>
          </a:p>
          <a:p>
            <a:pPr marL="457200" lvl="0" indent="-228600" rtl="0">
              <a:lnSpc>
                <a:spcPct val="100000"/>
              </a:lnSpc>
              <a:spcBef>
                <a:spcPts val="0"/>
              </a:spcBef>
            </a:pPr>
            <a:r>
              <a:rPr lang="en" sz="1600" dirty="0"/>
              <a:t>Still in effect today, however, it is now known as the Federal Security Agency (FSA). </a:t>
            </a:r>
          </a:p>
        </p:txBody>
      </p:sp>
      <p:pic>
        <p:nvPicPr>
          <p:cNvPr id="156" name="Shape 156"/>
          <p:cNvPicPr preferRelativeResize="0"/>
          <p:nvPr/>
        </p:nvPicPr>
        <p:blipFill>
          <a:blip r:embed="rId3">
            <a:alphaModFix/>
          </a:blip>
          <a:stretch>
            <a:fillRect/>
          </a:stretch>
        </p:blipFill>
        <p:spPr>
          <a:xfrm>
            <a:off x="6356775" y="231725"/>
            <a:ext cx="2590800" cy="1428750"/>
          </a:xfrm>
          <a:prstGeom prst="rect">
            <a:avLst/>
          </a:prstGeom>
          <a:noFill/>
          <a:ln>
            <a:noFill/>
          </a:ln>
        </p:spPr>
      </p:pic>
      <p:pic>
        <p:nvPicPr>
          <p:cNvPr id="157" name="Shape 157"/>
          <p:cNvPicPr preferRelativeResize="0"/>
          <p:nvPr/>
        </p:nvPicPr>
        <p:blipFill>
          <a:blip r:embed="rId4">
            <a:alphaModFix/>
          </a:blip>
          <a:stretch>
            <a:fillRect/>
          </a:stretch>
        </p:blipFill>
        <p:spPr>
          <a:xfrm>
            <a:off x="6166275" y="1774275"/>
            <a:ext cx="2781300" cy="281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Sources</a:t>
            </a:r>
          </a:p>
        </p:txBody>
      </p:sp>
      <p:sp>
        <p:nvSpPr>
          <p:cNvPr id="163" name="Shape 163"/>
          <p:cNvSpPr txBox="1">
            <a:spLocks noGrp="1"/>
          </p:cNvSpPr>
          <p:nvPr>
            <p:ph type="body" idx="1"/>
          </p:nvPr>
        </p:nvSpPr>
        <p:spPr>
          <a:xfrm>
            <a:off x="311700" y="1152425"/>
            <a:ext cx="8520600" cy="3302700"/>
          </a:xfrm>
          <a:prstGeom prst="rect">
            <a:avLst/>
          </a:prstGeom>
        </p:spPr>
        <p:txBody>
          <a:bodyPr lIns="91425" tIns="91425" rIns="91425" bIns="91425" anchor="t" anchorCtr="0">
            <a:noAutofit/>
          </a:bodyPr>
          <a:lstStyle/>
          <a:p>
            <a:pPr marL="457200" lvl="0" indent="-304800" rtl="0">
              <a:lnSpc>
                <a:spcPct val="100000"/>
              </a:lnSpc>
              <a:spcBef>
                <a:spcPts val="0"/>
              </a:spcBef>
              <a:buSzPct val="100000"/>
            </a:pPr>
            <a:r>
              <a:rPr lang="en" sz="1000" dirty="0">
                <a:solidFill>
                  <a:srgbClr val="000000"/>
                </a:solidFill>
              </a:rPr>
              <a:t>The Editors of Encyclopædia Britannica. "National Recovery Administration (NRA)." </a:t>
            </a:r>
            <a:r>
              <a:rPr lang="en" sz="1000" i="1" dirty="0">
                <a:solidFill>
                  <a:srgbClr val="000000"/>
                </a:solidFill>
              </a:rPr>
              <a:t>Encyclopædia Britannica</a:t>
            </a:r>
            <a:r>
              <a:rPr lang="en" sz="1000" dirty="0">
                <a:solidFill>
                  <a:srgbClr val="000000"/>
                </a:solidFill>
              </a:rPr>
              <a:t>. Encyclopædia Britannica, Inc., 20 July 1998. Web. 13 Feb. 2017.</a:t>
            </a:r>
          </a:p>
          <a:p>
            <a:pPr marL="457200" lvl="0" indent="-304800" rtl="0">
              <a:lnSpc>
                <a:spcPct val="100000"/>
              </a:lnSpc>
              <a:spcBef>
                <a:spcPts val="0"/>
              </a:spcBef>
              <a:buClr>
                <a:srgbClr val="000000"/>
              </a:buClr>
              <a:buSzPct val="100000"/>
            </a:pPr>
            <a:r>
              <a:rPr lang="en" sz="1000" dirty="0">
                <a:solidFill>
                  <a:srgbClr val="000000"/>
                </a:solidFill>
              </a:rPr>
              <a:t>"FDR's Alphabet Soup." </a:t>
            </a:r>
            <a:r>
              <a:rPr lang="en" sz="1000" i="1" dirty="0">
                <a:solidFill>
                  <a:srgbClr val="000000"/>
                </a:solidFill>
              </a:rPr>
              <a:t>Ushistory.org</a:t>
            </a:r>
            <a:r>
              <a:rPr lang="en" sz="1000" dirty="0">
                <a:solidFill>
                  <a:srgbClr val="000000"/>
                </a:solidFill>
              </a:rPr>
              <a:t>. Independence Hall Association, n.d. Web. 13 Feb. 2017.</a:t>
            </a:r>
          </a:p>
          <a:p>
            <a:pPr marL="457200" lvl="0" indent="-304800" rtl="0">
              <a:lnSpc>
                <a:spcPct val="100000"/>
              </a:lnSpc>
              <a:spcBef>
                <a:spcPts val="0"/>
              </a:spcBef>
              <a:buClr>
                <a:srgbClr val="000000"/>
              </a:buClr>
              <a:buSzPct val="100000"/>
            </a:pPr>
            <a:r>
              <a:rPr lang="en" sz="1000" dirty="0">
                <a:solidFill>
                  <a:srgbClr val="000000"/>
                </a:solidFill>
              </a:rPr>
              <a:t>"Federal Deposit Insurance Corporation." </a:t>
            </a:r>
            <a:r>
              <a:rPr lang="en" sz="1000" i="1" dirty="0">
                <a:solidFill>
                  <a:srgbClr val="000000"/>
                </a:solidFill>
              </a:rPr>
              <a:t>FDIC: Historical Timeline</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"Federal Deposit Insurance Corporation (FDIC), 1933-present." </a:t>
            </a:r>
            <a:r>
              <a:rPr lang="en" sz="1000" i="1" dirty="0">
                <a:solidFill>
                  <a:srgbClr val="000000"/>
                </a:solidFill>
              </a:rPr>
              <a:t>Living New Deal</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"A Guide to Banking Reform and Narrow Banking." </a:t>
            </a:r>
            <a:r>
              <a:rPr lang="en" sz="1000" i="1" dirty="0">
                <a:solidFill>
                  <a:srgbClr val="000000"/>
                </a:solidFill>
              </a:rPr>
              <a:t>Narrow Banking</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"The 1930s." </a:t>
            </a:r>
            <a:r>
              <a:rPr lang="en" sz="1000" i="1" dirty="0">
                <a:solidFill>
                  <a:srgbClr val="000000"/>
                </a:solidFill>
              </a:rPr>
              <a:t>TVA - The 1930s</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"Tennessee Valley Authority (TVA)." </a:t>
            </a:r>
            <a:r>
              <a:rPr lang="en" sz="1000" i="1" dirty="0">
                <a:solidFill>
                  <a:srgbClr val="000000"/>
                </a:solidFill>
              </a:rPr>
              <a:t>Tennessee Valley Authority (TVA)</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"Public Works Administration (PWA), 1933-1943." </a:t>
            </a:r>
            <a:r>
              <a:rPr lang="en" sz="1000" i="1" dirty="0">
                <a:solidFill>
                  <a:srgbClr val="000000"/>
                </a:solidFill>
              </a:rPr>
              <a:t>Living New Deal</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"Public Works Administration." </a:t>
            </a:r>
            <a:r>
              <a:rPr lang="en" sz="1000" i="1" dirty="0">
                <a:solidFill>
                  <a:srgbClr val="000000"/>
                </a:solidFill>
              </a:rPr>
              <a:t>Public Works Administration</a:t>
            </a:r>
            <a:r>
              <a:rPr lang="en" sz="1000" dirty="0">
                <a:solidFill>
                  <a:srgbClr val="000000"/>
                </a:solidFill>
              </a:rPr>
              <a:t>. N.p., n.d. Web. 13 Feb. 2017.</a:t>
            </a:r>
          </a:p>
          <a:p>
            <a:pPr marL="457200" lvl="0" indent="-304800" rtl="0">
              <a:lnSpc>
                <a:spcPct val="100000"/>
              </a:lnSpc>
              <a:spcBef>
                <a:spcPts val="0"/>
              </a:spcBef>
              <a:buSzPct val="100000"/>
            </a:pPr>
            <a:r>
              <a:rPr lang="en" sz="1000" dirty="0">
                <a:solidFill>
                  <a:srgbClr val="000000"/>
                </a:solidFill>
              </a:rPr>
              <a:t>Alchin, Linda. "Social Security Act of 1935." </a:t>
            </a:r>
            <a:r>
              <a:rPr lang="en" sz="1000" i="1" dirty="0">
                <a:solidFill>
                  <a:srgbClr val="000000"/>
                </a:solidFill>
              </a:rPr>
              <a:t>Social Security Act of 1935: US History for Kids ***</a:t>
            </a:r>
            <a:r>
              <a:rPr lang="en" sz="1000" dirty="0">
                <a:solidFill>
                  <a:srgbClr val="000000"/>
                </a:solidFill>
              </a:rPr>
              <a:t>. Siteseen Ltd, n.d. Web. 13 Feb. 2017</a:t>
            </a:r>
          </a:p>
          <a:p>
            <a:pPr marL="457200" lvl="0" indent="-304800" rtl="0">
              <a:lnSpc>
                <a:spcPct val="100000"/>
              </a:lnSpc>
              <a:spcBef>
                <a:spcPts val="0"/>
              </a:spcBef>
              <a:buClr>
                <a:srgbClr val="000000"/>
              </a:buClr>
              <a:buSzPct val="100000"/>
            </a:pPr>
            <a:r>
              <a:rPr lang="en" sz="1000" dirty="0">
                <a:solidFill>
                  <a:srgbClr val="000000"/>
                </a:solidFill>
              </a:rPr>
              <a:t>"Social Security." </a:t>
            </a:r>
            <a:r>
              <a:rPr lang="en" sz="1000" i="1" dirty="0">
                <a:solidFill>
                  <a:srgbClr val="000000"/>
                </a:solidFill>
              </a:rPr>
              <a:t>Social Security History</a:t>
            </a:r>
            <a:r>
              <a:rPr lang="en" sz="1000" dirty="0">
                <a:solidFill>
                  <a:srgbClr val="000000"/>
                </a:solidFill>
              </a:rPr>
              <a:t>. N.p., n.d. Web. 13 Feb. 2017.</a:t>
            </a:r>
          </a:p>
          <a:p>
            <a:pPr marL="457200" lvl="0" indent="-304800" rtl="0">
              <a:lnSpc>
                <a:spcPct val="100000"/>
              </a:lnSpc>
              <a:spcBef>
                <a:spcPts val="0"/>
              </a:spcBef>
              <a:buClr>
                <a:srgbClr val="000000"/>
              </a:buClr>
              <a:buSzPct val="100000"/>
            </a:pPr>
            <a:r>
              <a:rPr lang="en" sz="1000" dirty="0">
                <a:solidFill>
                  <a:srgbClr val="000000"/>
                </a:solidFill>
              </a:rPr>
              <a:t>"Farm Credit Administration." </a:t>
            </a:r>
            <a:r>
              <a:rPr lang="en" sz="1000" i="1" dirty="0">
                <a:solidFill>
                  <a:srgbClr val="000000"/>
                </a:solidFill>
              </a:rPr>
              <a:t>West's Encyclopedia of American Law</a:t>
            </a:r>
            <a:r>
              <a:rPr lang="en" sz="1000" dirty="0">
                <a:solidFill>
                  <a:srgbClr val="000000"/>
                </a:solidFill>
              </a:rPr>
              <a:t>. Encyclopedia.com, n.d. Web. 13 Feb. 2017.</a:t>
            </a:r>
          </a:p>
          <a:p>
            <a:pPr marL="457200" lvl="0" indent="-304800" rtl="0">
              <a:lnSpc>
                <a:spcPct val="100000"/>
              </a:lnSpc>
              <a:spcBef>
                <a:spcPts val="0"/>
              </a:spcBef>
              <a:buClr>
                <a:srgbClr val="000000"/>
              </a:buClr>
              <a:buSzPct val="100000"/>
            </a:pPr>
            <a:r>
              <a:rPr lang="en" sz="1000" dirty="0">
                <a:solidFill>
                  <a:srgbClr val="000000"/>
                </a:solidFill>
              </a:rPr>
              <a:t>"The History of the Federal Communications Commission (FCC) | ShoreTel." </a:t>
            </a:r>
            <a:r>
              <a:rPr lang="en" sz="1000" i="1" dirty="0">
                <a:solidFill>
                  <a:srgbClr val="000000"/>
                </a:solidFill>
              </a:rPr>
              <a:t>The History of the Federal Communications Commission (FCC) | ShoreTel</a:t>
            </a:r>
            <a:r>
              <a:rPr lang="en" sz="1000" dirty="0">
                <a:solidFill>
                  <a:srgbClr val="000000"/>
                </a:solidFill>
              </a:rPr>
              <a:t>. N.p., n.d. Web. 13 Feb.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Sources (cont.)</a:t>
            </a:r>
          </a:p>
        </p:txBody>
      </p:sp>
      <p:sp>
        <p:nvSpPr>
          <p:cNvPr id="169" name="Shape 169"/>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noAutofit/>
          </a:bodyPr>
          <a:lstStyle/>
          <a:p>
            <a:pPr marL="152400" lvl="0" rtl="0">
              <a:lnSpc>
                <a:spcPct val="100000"/>
              </a:lnSpc>
              <a:spcBef>
                <a:spcPts val="0"/>
              </a:spcBef>
              <a:buClr>
                <a:srgbClr val="000000"/>
              </a:buClr>
              <a:buSzPct val="100000"/>
            </a:pPr>
            <a:r>
              <a:rPr lang="en" sz="1000" dirty="0">
                <a:solidFill>
                  <a:srgbClr val="000000"/>
                </a:solidFill>
              </a:rPr>
              <a:t>"Inspection Fact Sheet." </a:t>
            </a:r>
            <a:r>
              <a:rPr lang="en" sz="1000" i="1" dirty="0">
                <a:solidFill>
                  <a:srgbClr val="000000"/>
                </a:solidFill>
              </a:rPr>
              <a:t>Federal Communications Commission</a:t>
            </a:r>
            <a:r>
              <a:rPr lang="en" sz="1000" dirty="0">
                <a:solidFill>
                  <a:srgbClr val="000000"/>
                </a:solidFill>
              </a:rPr>
              <a:t>. N.p., 16 Nov. 2015. Web. 13 Feb. 2017.</a:t>
            </a:r>
          </a:p>
          <a:p>
            <a:pPr marL="152400" lvl="0" rtl="0">
              <a:lnSpc>
                <a:spcPct val="100000"/>
              </a:lnSpc>
              <a:spcBef>
                <a:spcPts val="0"/>
              </a:spcBef>
              <a:buClr>
                <a:srgbClr val="000000"/>
              </a:buClr>
              <a:buSzPct val="100000"/>
            </a:pPr>
            <a:r>
              <a:rPr lang="en" sz="1000" dirty="0">
                <a:solidFill>
                  <a:srgbClr val="000000"/>
                </a:solidFill>
              </a:rPr>
              <a:t>"FDA History – Timeline of Agency's Milestones &amp; New Regulations." </a:t>
            </a:r>
            <a:r>
              <a:rPr lang="en" sz="1000" i="1" dirty="0">
                <a:solidFill>
                  <a:srgbClr val="000000"/>
                </a:solidFill>
              </a:rPr>
              <a:t>DrugWatch</a:t>
            </a:r>
            <a:r>
              <a:rPr lang="en" sz="1000" dirty="0">
                <a:solidFill>
                  <a:srgbClr val="000000"/>
                </a:solidFill>
              </a:rPr>
              <a:t>. N.p., n.d. Web. 13 Feb. 2017.</a:t>
            </a:r>
          </a:p>
          <a:p>
            <a:pPr marL="152400" lvl="0" rtl="0">
              <a:lnSpc>
                <a:spcPct val="100000"/>
              </a:lnSpc>
              <a:spcBef>
                <a:spcPts val="0"/>
              </a:spcBef>
              <a:buClr>
                <a:srgbClr val="000000"/>
              </a:buClr>
              <a:buSzPct val="100000"/>
            </a:pPr>
            <a:r>
              <a:rPr lang="en" sz="1000" dirty="0">
                <a:solidFill>
                  <a:srgbClr val="000000"/>
                </a:solidFill>
              </a:rPr>
              <a:t>"When and Why Was FDA Formed?" </a:t>
            </a:r>
            <a:r>
              <a:rPr lang="en" sz="1000" i="1" dirty="0">
                <a:solidFill>
                  <a:srgbClr val="000000"/>
                </a:solidFill>
              </a:rPr>
              <a:t>When and Why Was FDA Formed?</a:t>
            </a:r>
            <a:r>
              <a:rPr lang="en" sz="1000" dirty="0">
                <a:solidFill>
                  <a:srgbClr val="000000"/>
                </a:solidFill>
              </a:rPr>
              <a:t> N.p., n.d. Web. 13 Feb. 2017.</a:t>
            </a:r>
          </a:p>
          <a:p>
            <a:pPr marL="152400" lvl="0" rtl="0">
              <a:lnSpc>
                <a:spcPct val="100000"/>
              </a:lnSpc>
              <a:spcBef>
                <a:spcPts val="0"/>
              </a:spcBef>
              <a:buClr>
                <a:srgbClr val="000000"/>
              </a:buClr>
              <a:buSzPct val="100000"/>
            </a:pPr>
            <a:r>
              <a:rPr lang="en" sz="1000" dirty="0">
                <a:solidFill>
                  <a:srgbClr val="000000"/>
                </a:solidFill>
              </a:rPr>
              <a:t>The Editors of Encyclopædia Britannica. "Securities and Exchange Commission (SEC)."</a:t>
            </a:r>
            <a:r>
              <a:rPr lang="en" sz="1000" i="1" dirty="0">
                <a:solidFill>
                  <a:srgbClr val="000000"/>
                </a:solidFill>
              </a:rPr>
              <a:t>Encyclopædia Britannica</a:t>
            </a:r>
            <a:r>
              <a:rPr lang="en" sz="1000" dirty="0">
                <a:solidFill>
                  <a:srgbClr val="000000"/>
                </a:solidFill>
              </a:rPr>
              <a:t>. Encyclopædia Britannica, Inc., 11 June 2010. Web. 13 Feb. 2017.</a:t>
            </a:r>
          </a:p>
          <a:p>
            <a:pPr marL="152400" lvl="0" rtl="0">
              <a:lnSpc>
                <a:spcPct val="100000"/>
              </a:lnSpc>
              <a:spcBef>
                <a:spcPts val="0"/>
              </a:spcBef>
              <a:buClr>
                <a:srgbClr val="000000"/>
              </a:buClr>
              <a:buSzPct val="100000"/>
            </a:pPr>
            <a:r>
              <a:rPr lang="en" sz="1000" dirty="0">
                <a:solidFill>
                  <a:srgbClr val="000000"/>
                </a:solidFill>
              </a:rPr>
              <a:t>"1934: Federal Housing Administration Created." </a:t>
            </a:r>
            <a:r>
              <a:rPr lang="en" sz="1000" i="1" dirty="0">
                <a:solidFill>
                  <a:srgbClr val="000000"/>
                </a:solidFill>
              </a:rPr>
              <a:t>1934: Federal Housing Administration Created</a:t>
            </a:r>
            <a:r>
              <a:rPr lang="en" sz="1000" dirty="0">
                <a:solidFill>
                  <a:srgbClr val="000000"/>
                </a:solidFill>
              </a:rPr>
              <a:t>. N.p., n.d. Web. 13 Feb. 2017.</a:t>
            </a:r>
          </a:p>
          <a:p>
            <a:pPr marL="152400" lvl="0" rtl="0">
              <a:lnSpc>
                <a:spcPct val="100000"/>
              </a:lnSpc>
              <a:spcBef>
                <a:spcPts val="0"/>
              </a:spcBef>
              <a:buClr>
                <a:srgbClr val="000000"/>
              </a:buClr>
              <a:buSzPct val="100000"/>
            </a:pPr>
            <a:r>
              <a:rPr lang="en" sz="1000" dirty="0">
                <a:solidFill>
                  <a:srgbClr val="000000"/>
                </a:solidFill>
              </a:rPr>
              <a:t>"Public Works Administration." </a:t>
            </a:r>
            <a:r>
              <a:rPr lang="en" sz="1000" i="1" dirty="0">
                <a:solidFill>
                  <a:srgbClr val="000000"/>
                </a:solidFill>
              </a:rPr>
              <a:t>Public Works Administration</a:t>
            </a:r>
            <a:r>
              <a:rPr lang="en" sz="1000" dirty="0">
                <a:solidFill>
                  <a:srgbClr val="000000"/>
                </a:solidFill>
              </a:rPr>
              <a:t>. N.p., n.d. Web. 13 Feb. 2017.</a:t>
            </a:r>
          </a:p>
          <a:p>
            <a:pPr marL="152400" lvl="0" rtl="0">
              <a:lnSpc>
                <a:spcPct val="100000"/>
              </a:lnSpc>
              <a:spcBef>
                <a:spcPts val="0"/>
              </a:spcBef>
              <a:buClr>
                <a:srgbClr val="000000"/>
              </a:buClr>
              <a:buSzPct val="100000"/>
            </a:pPr>
            <a:r>
              <a:rPr lang="en" sz="1000" dirty="0">
                <a:solidFill>
                  <a:srgbClr val="000000"/>
                </a:solidFill>
              </a:rPr>
              <a:t>"Franklin D. Roosevelt: Executive Order 9357 Transferring the Functions of the Public Works Administration to the Federal Works Agency." </a:t>
            </a:r>
            <a:r>
              <a:rPr lang="en" sz="1000" i="1" dirty="0">
                <a:solidFill>
                  <a:srgbClr val="000000"/>
                </a:solidFill>
              </a:rPr>
              <a:t>Franklin D. Roosevelt: Executive Order 9357 Transferring the Functions of the Public Works Administration to the Federal Works Agency.</a:t>
            </a:r>
            <a:r>
              <a:rPr lang="en" sz="1000" dirty="0">
                <a:solidFill>
                  <a:srgbClr val="000000"/>
                </a:solidFill>
              </a:rPr>
              <a:t>N.p., n.d. Web. 13 Feb. 2017.</a:t>
            </a:r>
          </a:p>
          <a:p>
            <a:pPr marL="152400" lvl="0" rtl="0">
              <a:lnSpc>
                <a:spcPct val="100000"/>
              </a:lnSpc>
              <a:spcBef>
                <a:spcPts val="0"/>
              </a:spcBef>
              <a:buClr>
                <a:srgbClr val="000000"/>
              </a:buClr>
              <a:buSzPct val="100000"/>
            </a:pPr>
            <a:r>
              <a:rPr lang="en" sz="1000" dirty="0">
                <a:solidFill>
                  <a:srgbClr val="000000"/>
                </a:solidFill>
                <a:highlight>
                  <a:srgbClr val="F1F4F5"/>
                </a:highlight>
              </a:rPr>
              <a:t>"Historian Says Don't 'Sanitize' How Our Government Created Ghettos." </a:t>
            </a:r>
            <a:r>
              <a:rPr lang="en" sz="1000" i="1" dirty="0">
                <a:solidFill>
                  <a:srgbClr val="000000"/>
                </a:solidFill>
                <a:highlight>
                  <a:srgbClr val="F1F4F5"/>
                </a:highlight>
              </a:rPr>
              <a:t>NPR</a:t>
            </a:r>
            <a:r>
              <a:rPr lang="en" sz="1000" dirty="0">
                <a:solidFill>
                  <a:srgbClr val="000000"/>
                </a:solidFill>
                <a:highlight>
                  <a:srgbClr val="F1F4F5"/>
                </a:highlight>
              </a:rPr>
              <a:t>. NPR, n.d. Web. 14 Feb. 2017.</a:t>
            </a:r>
          </a:p>
          <a:p>
            <a:pPr marL="152400" lvl="0" rtl="0">
              <a:lnSpc>
                <a:spcPct val="100000"/>
              </a:lnSpc>
              <a:spcBef>
                <a:spcPts val="0"/>
              </a:spcBef>
              <a:buClr>
                <a:srgbClr val="000000"/>
              </a:buClr>
              <a:buSzPct val="100000"/>
            </a:pPr>
            <a:r>
              <a:rPr lang="en" sz="1000" dirty="0">
                <a:solidFill>
                  <a:srgbClr val="000000"/>
                </a:solidFill>
                <a:highlight>
                  <a:srgbClr val="F1F4F5"/>
                </a:highlight>
              </a:rPr>
              <a:t>"New Deal or Raw Deal?" </a:t>
            </a:r>
            <a:r>
              <a:rPr lang="en" sz="1000" i="1" dirty="0">
                <a:solidFill>
                  <a:srgbClr val="000000"/>
                </a:solidFill>
                <a:highlight>
                  <a:srgbClr val="F1F4F5"/>
                </a:highlight>
              </a:rPr>
              <a:t>CNN</a:t>
            </a:r>
            <a:r>
              <a:rPr lang="en" sz="1000" dirty="0">
                <a:solidFill>
                  <a:srgbClr val="000000"/>
                </a:solidFill>
                <a:highlight>
                  <a:srgbClr val="F1F4F5"/>
                </a:highlight>
              </a:rPr>
              <a:t>. Cable News Network, n.d. Web. 14 Feb.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Text Placeholder 2"/>
          <p:cNvSpPr>
            <a:spLocks noGrp="1"/>
          </p:cNvSpPr>
          <p:nvPr>
            <p:ph type="body" idx="1"/>
          </p:nvPr>
        </p:nvSpPr>
        <p:spPr/>
        <p:txBody>
          <a:bodyPr/>
          <a:lstStyle/>
          <a:p>
            <a:pPr marL="457200" lvl="0" indent="-304800">
              <a:lnSpc>
                <a:spcPct val="100000"/>
              </a:lnSpc>
            </a:pPr>
            <a:r>
              <a:rPr lang="en" dirty="0">
                <a:solidFill>
                  <a:srgbClr val="000000"/>
                </a:solidFill>
              </a:rPr>
              <a:t>Alchin, Linda. "Social Security Act of 1935." </a:t>
            </a:r>
            <a:r>
              <a:rPr lang="en" i="1" dirty="0">
                <a:solidFill>
                  <a:srgbClr val="000000"/>
                </a:solidFill>
              </a:rPr>
              <a:t>Social Security Act of 1935: US History for Kids ***</a:t>
            </a:r>
            <a:r>
              <a:rPr lang="en" dirty="0">
                <a:solidFill>
                  <a:srgbClr val="000000"/>
                </a:solidFill>
              </a:rPr>
              <a:t>. Siteseen Ltd, n.d. Web. 13 Feb. 2017</a:t>
            </a:r>
          </a:p>
          <a:p>
            <a:pPr marL="457200" lvl="0" indent="-304800">
              <a:lnSpc>
                <a:spcPct val="100000"/>
              </a:lnSpc>
              <a:buClr>
                <a:srgbClr val="000000"/>
              </a:buClr>
            </a:pPr>
            <a:r>
              <a:rPr lang="en" dirty="0">
                <a:solidFill>
                  <a:srgbClr val="000000"/>
                </a:solidFill>
              </a:rPr>
              <a:t>"Social Security." </a:t>
            </a:r>
            <a:r>
              <a:rPr lang="en" i="1" dirty="0">
                <a:solidFill>
                  <a:srgbClr val="000000"/>
                </a:solidFill>
              </a:rPr>
              <a:t>Social Security History</a:t>
            </a:r>
            <a:r>
              <a:rPr lang="en" dirty="0">
                <a:solidFill>
                  <a:srgbClr val="000000"/>
                </a:solidFill>
              </a:rPr>
              <a:t>. N.p., n.d. Web. 13 Feb. 2017.</a:t>
            </a:r>
          </a:p>
          <a:p>
            <a:pPr marL="457200" lvl="0" indent="-304800">
              <a:lnSpc>
                <a:spcPct val="100000"/>
              </a:lnSpc>
              <a:buClr>
                <a:srgbClr val="000000"/>
              </a:buClr>
            </a:pPr>
            <a:r>
              <a:rPr lang="en" dirty="0">
                <a:solidFill>
                  <a:srgbClr val="000000"/>
                </a:solidFill>
              </a:rPr>
              <a:t>"Farm Credit Administration." </a:t>
            </a:r>
            <a:r>
              <a:rPr lang="en" i="1" dirty="0">
                <a:solidFill>
                  <a:srgbClr val="000000"/>
                </a:solidFill>
              </a:rPr>
              <a:t>West's Encyclopedia of American Law</a:t>
            </a:r>
            <a:r>
              <a:rPr lang="en" dirty="0">
                <a:solidFill>
                  <a:srgbClr val="000000"/>
                </a:solidFill>
              </a:rPr>
              <a:t>. Encyclopedia.com, n.d. Web. 13 Feb. 2017.</a:t>
            </a:r>
          </a:p>
          <a:p>
            <a:pPr marL="457200" lvl="0" indent="-304800">
              <a:lnSpc>
                <a:spcPct val="100000"/>
              </a:lnSpc>
              <a:buClr>
                <a:srgbClr val="000000"/>
              </a:buClr>
            </a:pPr>
            <a:r>
              <a:rPr lang="en" dirty="0">
                <a:solidFill>
                  <a:srgbClr val="000000"/>
                </a:solidFill>
              </a:rPr>
              <a:t>"The History of the Federal Communications Commission (FCC) | ShoreTel." </a:t>
            </a:r>
            <a:r>
              <a:rPr lang="en" i="1" dirty="0">
                <a:solidFill>
                  <a:srgbClr val="000000"/>
                </a:solidFill>
              </a:rPr>
              <a:t>The History of the Federal Communications Commission (FCC) | ShoreTel</a:t>
            </a:r>
            <a:r>
              <a:rPr lang="en" dirty="0">
                <a:solidFill>
                  <a:srgbClr val="000000"/>
                </a:solidFill>
              </a:rPr>
              <a:t>. N.p., n.d. Web. 13 Feb. 2017.</a:t>
            </a:r>
          </a:p>
          <a:p>
            <a:endParaRPr lang="en-US" dirty="0"/>
          </a:p>
        </p:txBody>
      </p:sp>
    </p:spTree>
    <p:extLst>
      <p:ext uri="{BB962C8B-B14F-4D97-AF65-F5344CB8AC3E}">
        <p14:creationId xmlns:p14="http://schemas.microsoft.com/office/powerpoint/2010/main" val="221156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195725"/>
            <a:ext cx="8520600" cy="707400"/>
          </a:xfrm>
          <a:prstGeom prst="rect">
            <a:avLst/>
          </a:prstGeom>
        </p:spPr>
        <p:txBody>
          <a:bodyPr lIns="91425" tIns="91425" rIns="91425" bIns="91425" anchor="t" anchorCtr="0">
            <a:noAutofit/>
          </a:bodyPr>
          <a:lstStyle/>
          <a:p>
            <a:pPr lvl="0">
              <a:spcBef>
                <a:spcPts val="0"/>
              </a:spcBef>
              <a:buNone/>
            </a:pPr>
            <a:r>
              <a:rPr lang="en"/>
              <a:t>Review Questions: </a:t>
            </a:r>
          </a:p>
        </p:txBody>
      </p:sp>
      <p:sp>
        <p:nvSpPr>
          <p:cNvPr id="175" name="Shape 175"/>
          <p:cNvSpPr txBox="1">
            <a:spLocks noGrp="1"/>
          </p:cNvSpPr>
          <p:nvPr>
            <p:ph type="body" idx="1"/>
          </p:nvPr>
        </p:nvSpPr>
        <p:spPr>
          <a:xfrm>
            <a:off x="311700" y="811275"/>
            <a:ext cx="8520600" cy="4099392"/>
          </a:xfrm>
          <a:prstGeom prst="rect">
            <a:avLst/>
          </a:prstGeom>
        </p:spPr>
        <p:txBody>
          <a:bodyPr lIns="91425" tIns="91425" rIns="91425" bIns="91425" anchor="t" anchorCtr="0">
            <a:noAutofit/>
          </a:bodyPr>
          <a:lstStyle/>
          <a:p>
            <a:pPr marL="457200" marR="0" lvl="0" indent="-304800" algn="l" rtl="0">
              <a:lnSpc>
                <a:spcPct val="100000"/>
              </a:lnSpc>
              <a:spcBef>
                <a:spcPts val="0"/>
              </a:spcBef>
              <a:spcAft>
                <a:spcPts val="1600"/>
              </a:spcAft>
              <a:buClr>
                <a:schemeClr val="dk2"/>
              </a:buClr>
              <a:buSzPct val="100000"/>
              <a:buFont typeface="Open Sans"/>
              <a:buAutoNum type="arabicPeriod"/>
            </a:pPr>
            <a:r>
              <a:rPr lang="en" sz="1000" dirty="0"/>
              <a:t>Which New Deal agency/organization set up a retirement system for the older workers? </a:t>
            </a:r>
          </a:p>
          <a:p>
            <a:pPr marL="914400" marR="0" lvl="1" indent="-298450" algn="l" rtl="0">
              <a:lnSpc>
                <a:spcPct val="100000"/>
              </a:lnSpc>
              <a:spcBef>
                <a:spcPts val="0"/>
              </a:spcBef>
              <a:spcAft>
                <a:spcPts val="1600"/>
              </a:spcAft>
              <a:buClr>
                <a:schemeClr val="dk2"/>
              </a:buClr>
              <a:buSzPct val="100000"/>
              <a:buFont typeface="Open Sans"/>
              <a:buAutoNum type="alphaLcPeriod"/>
            </a:pPr>
            <a:r>
              <a:rPr lang="en" sz="1000" dirty="0"/>
              <a:t>SSA</a:t>
            </a:r>
          </a:p>
          <a:p>
            <a:pPr marL="914400" marR="0" lvl="1" indent="-298450" algn="l" rtl="0">
              <a:lnSpc>
                <a:spcPct val="100000"/>
              </a:lnSpc>
              <a:spcBef>
                <a:spcPts val="0"/>
              </a:spcBef>
              <a:spcAft>
                <a:spcPts val="1600"/>
              </a:spcAft>
              <a:buClr>
                <a:schemeClr val="dk2"/>
              </a:buClr>
              <a:buSzPct val="100000"/>
              <a:buFont typeface="Open Sans"/>
              <a:buAutoNum type="alphaLcPeriod"/>
            </a:pPr>
            <a:r>
              <a:rPr lang="en" sz="1000" dirty="0"/>
              <a:t>PWA</a:t>
            </a:r>
          </a:p>
          <a:p>
            <a:pPr marL="914400" marR="0" lvl="1" indent="-298450" algn="l" rtl="0">
              <a:lnSpc>
                <a:spcPct val="100000"/>
              </a:lnSpc>
              <a:spcBef>
                <a:spcPts val="0"/>
              </a:spcBef>
              <a:spcAft>
                <a:spcPts val="1600"/>
              </a:spcAft>
              <a:buClr>
                <a:schemeClr val="dk2"/>
              </a:buClr>
              <a:buSzPct val="100000"/>
              <a:buFont typeface="Open Sans"/>
              <a:buAutoNum type="alphaLcPeriod"/>
            </a:pPr>
            <a:r>
              <a:rPr lang="en" sz="1000" dirty="0"/>
              <a:t>TVA</a:t>
            </a:r>
          </a:p>
          <a:p>
            <a:pPr marL="914400" marR="0" lvl="1" indent="-298450" algn="l" rtl="0">
              <a:lnSpc>
                <a:spcPct val="100000"/>
              </a:lnSpc>
              <a:spcBef>
                <a:spcPts val="0"/>
              </a:spcBef>
              <a:spcAft>
                <a:spcPts val="1600"/>
              </a:spcAft>
              <a:buClr>
                <a:schemeClr val="dk2"/>
              </a:buClr>
              <a:buSzPct val="100000"/>
              <a:buFont typeface="Open Sans"/>
              <a:buAutoNum type="alphaLcPeriod"/>
            </a:pPr>
            <a:r>
              <a:rPr lang="en" sz="1000" dirty="0"/>
              <a:t> FCA</a:t>
            </a:r>
          </a:p>
          <a:p>
            <a:pPr marL="457200" marR="0" lvl="0" indent="-304800" algn="l" rtl="0">
              <a:lnSpc>
                <a:spcPct val="100000"/>
              </a:lnSpc>
              <a:spcBef>
                <a:spcPts val="0"/>
              </a:spcBef>
              <a:spcAft>
                <a:spcPts val="1600"/>
              </a:spcAft>
              <a:buSzPct val="100000"/>
              <a:buAutoNum type="arabicPeriod"/>
            </a:pPr>
            <a:r>
              <a:rPr lang="en" sz="1000" dirty="0"/>
              <a:t>The PWA’s main purpose was to…</a:t>
            </a:r>
          </a:p>
          <a:p>
            <a:pPr marL="914400" marR="0" lvl="1" indent="-298450" algn="l" rtl="0">
              <a:lnSpc>
                <a:spcPct val="100000"/>
              </a:lnSpc>
              <a:spcBef>
                <a:spcPts val="0"/>
              </a:spcBef>
              <a:spcAft>
                <a:spcPts val="1600"/>
              </a:spcAft>
              <a:buSzPct val="100000"/>
              <a:buAutoNum type="alphaLcPeriod"/>
            </a:pPr>
            <a:r>
              <a:rPr lang="en" sz="1000" dirty="0"/>
              <a:t>Provide farmers with a dependable credit source</a:t>
            </a:r>
          </a:p>
          <a:p>
            <a:pPr marL="914400" marR="0" lvl="1" indent="-298450" algn="l" rtl="0">
              <a:lnSpc>
                <a:spcPct val="100000"/>
              </a:lnSpc>
              <a:spcBef>
                <a:spcPts val="0"/>
              </a:spcBef>
              <a:spcAft>
                <a:spcPts val="1600"/>
              </a:spcAft>
              <a:buSzPct val="100000"/>
              <a:buAutoNum type="alphaLcPeriod"/>
            </a:pPr>
            <a:r>
              <a:rPr lang="en" sz="1000" dirty="0"/>
              <a:t>Spend big bucks on big projects</a:t>
            </a:r>
          </a:p>
          <a:p>
            <a:pPr marL="914400" marR="0" lvl="1" indent="-298450" algn="l" rtl="0">
              <a:lnSpc>
                <a:spcPct val="100000"/>
              </a:lnSpc>
              <a:spcBef>
                <a:spcPts val="0"/>
              </a:spcBef>
              <a:spcAft>
                <a:spcPts val="1600"/>
              </a:spcAft>
              <a:buSzPct val="100000"/>
              <a:buAutoNum type="alphaLcPeriod"/>
            </a:pPr>
            <a:r>
              <a:rPr lang="en" sz="1000" dirty="0"/>
              <a:t>Eliminate antitrust laws</a:t>
            </a:r>
          </a:p>
          <a:p>
            <a:pPr marL="914400" marR="0" lvl="1" indent="-298450" algn="l" rtl="0">
              <a:lnSpc>
                <a:spcPct val="100000"/>
              </a:lnSpc>
              <a:spcBef>
                <a:spcPts val="0"/>
              </a:spcBef>
              <a:spcAft>
                <a:spcPts val="1600"/>
              </a:spcAft>
              <a:buSzPct val="100000"/>
              <a:buAutoNum type="alphaLcPeriod"/>
            </a:pPr>
            <a:r>
              <a:rPr lang="en" sz="1000" dirty="0"/>
              <a:t>Regulate interests and mortgages</a:t>
            </a:r>
          </a:p>
          <a:p>
            <a:pPr marL="457200" marR="0" lvl="0" indent="-304800" algn="l" rtl="0">
              <a:lnSpc>
                <a:spcPct val="100000"/>
              </a:lnSpc>
              <a:spcBef>
                <a:spcPts val="0"/>
              </a:spcBef>
              <a:spcAft>
                <a:spcPts val="1600"/>
              </a:spcAft>
              <a:buSzPct val="100000"/>
              <a:buAutoNum type="arabicPeriod"/>
            </a:pPr>
            <a:r>
              <a:rPr lang="en" sz="1000" dirty="0"/>
              <a:t>Which agency led in the number of bank failures to drop after the Great Depression? </a:t>
            </a:r>
          </a:p>
          <a:p>
            <a:pPr marL="914400" marR="0" lvl="1" indent="-298450" algn="l" rtl="0">
              <a:lnSpc>
                <a:spcPct val="100000"/>
              </a:lnSpc>
              <a:spcBef>
                <a:spcPts val="0"/>
              </a:spcBef>
              <a:spcAft>
                <a:spcPts val="1600"/>
              </a:spcAft>
              <a:buSzPct val="100000"/>
              <a:buAutoNum type="alphaLcPeriod"/>
            </a:pPr>
            <a:r>
              <a:rPr lang="en" sz="1000" dirty="0"/>
              <a:t>FCA</a:t>
            </a:r>
          </a:p>
          <a:p>
            <a:pPr marL="914400" marR="0" lvl="1" indent="-298450" algn="l" rtl="0">
              <a:lnSpc>
                <a:spcPct val="100000"/>
              </a:lnSpc>
              <a:spcBef>
                <a:spcPts val="0"/>
              </a:spcBef>
              <a:spcAft>
                <a:spcPts val="1600"/>
              </a:spcAft>
              <a:buSzPct val="100000"/>
              <a:buAutoNum type="alphaLcPeriod"/>
            </a:pPr>
            <a:r>
              <a:rPr lang="en" sz="1000" dirty="0"/>
              <a:t>SEC</a:t>
            </a:r>
          </a:p>
          <a:p>
            <a:pPr marL="914400" marR="0" lvl="1" indent="-298450" algn="l" rtl="0">
              <a:lnSpc>
                <a:spcPct val="100000"/>
              </a:lnSpc>
              <a:spcBef>
                <a:spcPts val="0"/>
              </a:spcBef>
              <a:spcAft>
                <a:spcPts val="1600"/>
              </a:spcAft>
              <a:buSzPct val="100000"/>
              <a:buAutoNum type="alphaLcPeriod"/>
            </a:pPr>
            <a:r>
              <a:rPr lang="en" sz="1000" dirty="0"/>
              <a:t>FCC</a:t>
            </a:r>
          </a:p>
          <a:p>
            <a:pPr marL="914400" marR="0" lvl="1" indent="-298450" algn="l" rtl="0">
              <a:lnSpc>
                <a:spcPct val="100000"/>
              </a:lnSpc>
              <a:spcBef>
                <a:spcPts val="0"/>
              </a:spcBef>
              <a:spcAft>
                <a:spcPts val="1600"/>
              </a:spcAft>
              <a:buSzPct val="100000"/>
              <a:buAutoNum type="alphaLcPeriod"/>
            </a:pPr>
            <a:r>
              <a:rPr lang="en" sz="1000" dirty="0"/>
              <a:t>FDIC</a:t>
            </a:r>
          </a:p>
          <a:p>
            <a:pPr marL="457200" marR="0" lvl="0" indent="-304800" algn="l" rtl="0">
              <a:lnSpc>
                <a:spcPct val="100000"/>
              </a:lnSpc>
              <a:spcBef>
                <a:spcPts val="0"/>
              </a:spcBef>
              <a:spcAft>
                <a:spcPts val="1600"/>
              </a:spcAft>
              <a:buSzPct val="100000"/>
              <a:buAutoNum type="arabicPeriod"/>
            </a:pPr>
            <a:r>
              <a:rPr lang="en" sz="1000" dirty="0"/>
              <a:t>Which one of the following is not one of the goals of the Federal Communications Commission (FCC)? </a:t>
            </a:r>
          </a:p>
          <a:p>
            <a:pPr marL="914400" marR="0" lvl="1" indent="-304800" algn="l" rtl="0">
              <a:lnSpc>
                <a:spcPct val="100000"/>
              </a:lnSpc>
              <a:spcBef>
                <a:spcPts val="0"/>
              </a:spcBef>
              <a:spcAft>
                <a:spcPts val="1600"/>
              </a:spcAft>
              <a:buSzPct val="100000"/>
              <a:buAutoNum type="alphaLcPeriod"/>
            </a:pPr>
            <a:r>
              <a:rPr lang="en" sz="1000" dirty="0"/>
              <a:t>Promote economic growth and national leadership</a:t>
            </a:r>
          </a:p>
          <a:p>
            <a:pPr marL="914400" marR="0" lvl="1" indent="-304800" algn="l" rtl="0">
              <a:lnSpc>
                <a:spcPct val="100000"/>
              </a:lnSpc>
              <a:spcBef>
                <a:spcPts val="0"/>
              </a:spcBef>
              <a:spcAft>
                <a:spcPts val="1600"/>
              </a:spcAft>
              <a:buSzPct val="100000"/>
              <a:buAutoNum type="alphaLcPeriod"/>
            </a:pPr>
            <a:r>
              <a:rPr lang="en" sz="1000" dirty="0"/>
              <a:t>Protect public interest goals</a:t>
            </a:r>
          </a:p>
          <a:p>
            <a:pPr marL="914400" marR="0" lvl="1" indent="-304800" algn="l" rtl="0">
              <a:lnSpc>
                <a:spcPct val="100000"/>
              </a:lnSpc>
              <a:spcBef>
                <a:spcPts val="0"/>
              </a:spcBef>
              <a:spcAft>
                <a:spcPts val="1600"/>
              </a:spcAft>
              <a:buSzPct val="100000"/>
              <a:buAutoNum type="alphaLcPeriod"/>
            </a:pPr>
            <a:r>
              <a:rPr lang="en" sz="1000" dirty="0"/>
              <a:t>Investing in the development of telephones </a:t>
            </a:r>
          </a:p>
          <a:p>
            <a:pPr marL="914400" marR="0" lvl="1" indent="-304800" algn="l" rtl="0">
              <a:lnSpc>
                <a:spcPct val="100000"/>
              </a:lnSpc>
              <a:spcBef>
                <a:spcPts val="0"/>
              </a:spcBef>
              <a:spcAft>
                <a:spcPts val="1600"/>
              </a:spcAft>
              <a:buSzPct val="100000"/>
              <a:buAutoNum type="alphaLcPeriod"/>
            </a:pPr>
            <a:r>
              <a:rPr lang="en" sz="1000" dirty="0"/>
              <a:t>Promote operational excellence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Review Questions:</a:t>
            </a:r>
          </a:p>
        </p:txBody>
      </p:sp>
      <p:sp>
        <p:nvSpPr>
          <p:cNvPr id="181" name="Shape 18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04800" rtl="0">
              <a:spcBef>
                <a:spcPts val="0"/>
              </a:spcBef>
              <a:buSzPct val="100000"/>
              <a:buAutoNum type="arabicPeriod" startAt="5"/>
            </a:pPr>
            <a:r>
              <a:rPr lang="en" sz="1200"/>
              <a:t>The modern day Farm Credit Administration (FCA) gets their authority from the 1933 Farm Credit Act. </a:t>
            </a:r>
          </a:p>
          <a:p>
            <a:pPr marL="914400" lvl="1" indent="-304800" rtl="0">
              <a:spcBef>
                <a:spcPts val="0"/>
              </a:spcBef>
              <a:buSzPct val="100000"/>
              <a:buAutoNum type="alphaLcPeriod"/>
            </a:pPr>
            <a:r>
              <a:rPr lang="en" sz="1200"/>
              <a:t>True</a:t>
            </a:r>
          </a:p>
          <a:p>
            <a:pPr marL="914400" lvl="1" indent="-304800" rtl="0">
              <a:spcBef>
                <a:spcPts val="0"/>
              </a:spcBef>
              <a:buSzPct val="100000"/>
              <a:buAutoNum type="alphaLcPeriod"/>
            </a:pPr>
            <a:r>
              <a:rPr lang="en" sz="1200"/>
              <a:t>False </a:t>
            </a:r>
          </a:p>
          <a:p>
            <a:pPr marL="457200" lvl="0" indent="-304800" rtl="0">
              <a:spcBef>
                <a:spcPts val="0"/>
              </a:spcBef>
              <a:buSzPct val="100000"/>
              <a:buAutoNum type="arabicPeriod" startAt="5"/>
            </a:pPr>
            <a:r>
              <a:rPr lang="en" sz="1200"/>
              <a:t>The NRA is still a part of our government today, but it’s purpose has changed</a:t>
            </a:r>
          </a:p>
          <a:p>
            <a:pPr marL="914400" lvl="1" indent="-304800" rtl="0">
              <a:spcBef>
                <a:spcPts val="0"/>
              </a:spcBef>
              <a:buSzPct val="100000"/>
              <a:buAutoNum type="alphaLcPeriod"/>
            </a:pPr>
            <a:r>
              <a:rPr lang="en" sz="1200"/>
              <a:t>True</a:t>
            </a:r>
          </a:p>
          <a:p>
            <a:pPr marL="914400" lvl="1" indent="-304800" rtl="0">
              <a:spcBef>
                <a:spcPts val="0"/>
              </a:spcBef>
              <a:buSzPct val="100000"/>
              <a:buAutoNum type="alphaLcPeriod"/>
            </a:pPr>
            <a:r>
              <a:rPr lang="en" sz="1200"/>
              <a:t>False</a:t>
            </a:r>
          </a:p>
          <a:p>
            <a:pPr marL="457200" lvl="0" indent="-304800" rtl="0">
              <a:spcBef>
                <a:spcPts val="0"/>
              </a:spcBef>
              <a:buSzPct val="100000"/>
              <a:buAutoNum type="arabicPeriod" startAt="5"/>
            </a:pPr>
            <a:r>
              <a:rPr lang="en" sz="1200"/>
              <a:t>Which states were the Tennessee Valley Authority intended to affect?</a:t>
            </a:r>
          </a:p>
          <a:p>
            <a:pPr marL="914400" lvl="1" indent="-304800" rtl="0">
              <a:spcBef>
                <a:spcPts val="0"/>
              </a:spcBef>
              <a:buSzPct val="100000"/>
              <a:buAutoNum type="alphaLcPeriod"/>
            </a:pPr>
            <a:r>
              <a:rPr lang="en" sz="1200"/>
              <a:t>Only Tennessee</a:t>
            </a:r>
          </a:p>
          <a:p>
            <a:pPr marL="914400" lvl="1" indent="-304800" rtl="0">
              <a:spcBef>
                <a:spcPts val="0"/>
              </a:spcBef>
              <a:buSzPct val="100000"/>
              <a:buAutoNum type="alphaLcPeriod"/>
            </a:pPr>
            <a:r>
              <a:rPr lang="en" sz="1200"/>
              <a:t>Tennessee and Arkansas only</a:t>
            </a:r>
          </a:p>
          <a:p>
            <a:pPr marL="914400" lvl="1" indent="-304800" rtl="0">
              <a:spcBef>
                <a:spcPts val="0"/>
              </a:spcBef>
              <a:buSzPct val="100000"/>
              <a:buAutoNum type="alphaLcPeriod"/>
            </a:pPr>
            <a:r>
              <a:rPr lang="en" sz="1200"/>
              <a:t>All 50 states</a:t>
            </a:r>
          </a:p>
          <a:p>
            <a:pPr marL="914400" lvl="1" indent="-304800" rtl="0">
              <a:spcBef>
                <a:spcPts val="0"/>
              </a:spcBef>
              <a:buSzPct val="100000"/>
              <a:buAutoNum type="alphaLcPeriod"/>
            </a:pPr>
            <a:r>
              <a:rPr lang="en" sz="1200"/>
              <a:t>Kentucky, Tennessee, Virginia, North Carolina, South Carolina, Georgia, Alabama, and Mississippi</a:t>
            </a:r>
          </a:p>
          <a:p>
            <a:pPr marL="457200" lvl="0" indent="-304800" rtl="0">
              <a:spcBef>
                <a:spcPts val="0"/>
              </a:spcBef>
              <a:buSzPct val="100000"/>
              <a:buAutoNum type="arabicPeriod" startAt="5"/>
            </a:pPr>
            <a:r>
              <a:rPr lang="en" sz="1200"/>
              <a:t>When did the FDA get its earliest start?</a:t>
            </a:r>
          </a:p>
          <a:p>
            <a:pPr marL="914400" lvl="1" indent="-304800" rtl="0">
              <a:spcBef>
                <a:spcPts val="0"/>
              </a:spcBef>
              <a:buSzPct val="100000"/>
              <a:buAutoNum type="alphaLcPeriod"/>
            </a:pPr>
            <a:r>
              <a:rPr lang="en" sz="1200"/>
              <a:t>1830 under Andrew Jackson</a:t>
            </a:r>
          </a:p>
          <a:p>
            <a:pPr marL="914400" lvl="1" indent="-304800" rtl="0">
              <a:spcBef>
                <a:spcPts val="0"/>
              </a:spcBef>
              <a:buSzPct val="100000"/>
              <a:buAutoNum type="alphaLcPeriod"/>
            </a:pPr>
            <a:r>
              <a:rPr lang="en" sz="1200"/>
              <a:t>1862 under Abraham Lincoln</a:t>
            </a:r>
          </a:p>
          <a:p>
            <a:pPr marL="914400" lvl="1" indent="-304800" rtl="0">
              <a:spcBef>
                <a:spcPts val="0"/>
              </a:spcBef>
              <a:buSzPct val="100000"/>
              <a:buAutoNum type="alphaLcPeriod"/>
            </a:pPr>
            <a:r>
              <a:rPr lang="en" sz="1200"/>
              <a:t>1930 under FDR</a:t>
            </a:r>
          </a:p>
          <a:p>
            <a:pPr marL="914400" lvl="1" indent="-304800" rtl="0">
              <a:spcBef>
                <a:spcPts val="0"/>
              </a:spcBef>
              <a:buSzPct val="100000"/>
              <a:buAutoNum type="alphaLcPeriod"/>
            </a:pPr>
            <a:r>
              <a:rPr lang="en" sz="1200"/>
              <a:t>1945 under FDR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Review Questions</a:t>
            </a:r>
          </a:p>
        </p:txBody>
      </p:sp>
      <p:sp>
        <p:nvSpPr>
          <p:cNvPr id="187" name="Shape 18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04800" rtl="0">
              <a:spcBef>
                <a:spcPts val="0"/>
              </a:spcBef>
              <a:buSzPct val="100000"/>
              <a:buAutoNum type="arabicPeriod" startAt="9"/>
            </a:pPr>
            <a:r>
              <a:rPr lang="en" sz="1200"/>
              <a:t>What is a proxy?</a:t>
            </a:r>
          </a:p>
          <a:p>
            <a:pPr marL="914400" lvl="1" indent="-304800" rtl="0">
              <a:spcBef>
                <a:spcPts val="0"/>
              </a:spcBef>
              <a:buSzPct val="100000"/>
              <a:buAutoNum type="alphaLcPeriod"/>
            </a:pPr>
            <a:r>
              <a:rPr lang="en" sz="1200"/>
              <a:t>An agency or office that acts as a substitute for another</a:t>
            </a:r>
          </a:p>
          <a:p>
            <a:pPr marL="914400" lvl="1" indent="-304800" rtl="0">
              <a:spcBef>
                <a:spcPts val="0"/>
              </a:spcBef>
              <a:buSzPct val="100000"/>
              <a:buAutoNum type="alphaLcPeriod"/>
            </a:pPr>
            <a:r>
              <a:rPr lang="en" sz="1200"/>
              <a:t>A company that makes false stock advertisements</a:t>
            </a:r>
          </a:p>
          <a:p>
            <a:pPr marL="914400" lvl="1" indent="-304800" rtl="0">
              <a:spcBef>
                <a:spcPts val="0"/>
              </a:spcBef>
              <a:buSzPct val="100000"/>
              <a:buAutoNum type="alphaLcPeriod"/>
            </a:pPr>
            <a:r>
              <a:rPr lang="en" sz="1200"/>
              <a:t>Anyone that fails to pay up for their stock money owed</a:t>
            </a:r>
          </a:p>
          <a:p>
            <a:pPr marL="914400" lvl="1" indent="-304800" rtl="0">
              <a:spcBef>
                <a:spcPts val="0"/>
              </a:spcBef>
              <a:buSzPct val="100000"/>
              <a:buAutoNum type="alphaLcPeriod"/>
            </a:pPr>
            <a:r>
              <a:rPr lang="en" sz="1200"/>
              <a:t>A nickname for the stock exchange</a:t>
            </a:r>
          </a:p>
          <a:p>
            <a:pPr marL="457200" lvl="0" indent="-304800" rtl="0">
              <a:spcBef>
                <a:spcPts val="0"/>
              </a:spcBef>
              <a:buSzPct val="100000"/>
              <a:buAutoNum type="arabicPeriod" startAt="9"/>
            </a:pPr>
            <a:r>
              <a:rPr lang="en" sz="1200"/>
              <a:t>Which of the following is not true of the FHA?</a:t>
            </a:r>
          </a:p>
          <a:p>
            <a:pPr marL="914400" lvl="1" indent="-304800" rtl="0">
              <a:spcBef>
                <a:spcPts val="0"/>
              </a:spcBef>
              <a:buSzPct val="100000"/>
              <a:buAutoNum type="alphaLcPeriod"/>
            </a:pPr>
            <a:r>
              <a:rPr lang="en" sz="1200"/>
              <a:t>It is the only self funded government agency</a:t>
            </a:r>
          </a:p>
          <a:p>
            <a:pPr marL="914400" lvl="1" indent="-304800" rtl="0">
              <a:spcBef>
                <a:spcPts val="0"/>
              </a:spcBef>
              <a:buSzPct val="100000"/>
              <a:buAutoNum type="alphaLcPeriod"/>
            </a:pPr>
            <a:r>
              <a:rPr lang="en" sz="1200"/>
              <a:t>It was created to regulate mortgages and interest</a:t>
            </a:r>
          </a:p>
          <a:p>
            <a:pPr marL="914400" lvl="1" indent="-304800" rtl="0">
              <a:spcBef>
                <a:spcPts val="0"/>
              </a:spcBef>
              <a:buSzPct val="100000"/>
              <a:buAutoNum type="alphaLcPeriod"/>
            </a:pPr>
            <a:r>
              <a:rPr lang="en" sz="1200"/>
              <a:t>It helped cause the banking crisis of 1930</a:t>
            </a:r>
          </a:p>
          <a:p>
            <a:pPr marL="914400" lvl="1" indent="-304800" rtl="0">
              <a:spcBef>
                <a:spcPts val="0"/>
              </a:spcBef>
              <a:buSzPct val="100000"/>
              <a:buAutoNum type="alphaLcPeriod"/>
            </a:pPr>
            <a:r>
              <a:rPr lang="en" sz="1200"/>
              <a:t>It is still a part of the Department of Housing and Urban Development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Summary</a:t>
            </a: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sz="1600" dirty="0"/>
              <a:t>When Roosevelt took office in 1933 he created a bunch of organizations in his first 100 days as President. They became known as his “Alphabet Soup” because they were known by acronyms. A lot of people didn’t agree with his decision to create so many programs and interfere with the economy, so they poked fun at his attempts to get the country out of depression. Some of his programs, though, were good ideas and are still in use today, but others failed miserably.</a:t>
            </a:r>
          </a:p>
          <a:p>
            <a:pPr lvl="0">
              <a:spcBef>
                <a:spcPts val="0"/>
              </a:spcBef>
              <a:buNone/>
            </a:pPr>
            <a:r>
              <a:rPr lang="en" sz="1600" dirty="0"/>
              <a:t>“What the New Deal showed is that the [federal] government could make a difference. The government could improve people's lives during terrible times and it could make an enormous difference in people's lives.” -  Representative Steve Cohen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TVA: Tennessee Valley Authority</a:t>
            </a:r>
          </a:p>
        </p:txBody>
      </p:sp>
      <p:sp>
        <p:nvSpPr>
          <p:cNvPr id="79" name="Shape 79"/>
          <p:cNvSpPr txBox="1">
            <a:spLocks noGrp="1"/>
          </p:cNvSpPr>
          <p:nvPr>
            <p:ph type="body" idx="1"/>
          </p:nvPr>
        </p:nvSpPr>
        <p:spPr>
          <a:xfrm>
            <a:off x="44350" y="1266325"/>
            <a:ext cx="8520600" cy="3302700"/>
          </a:xfrm>
          <a:prstGeom prst="rect">
            <a:avLst/>
          </a:prstGeom>
        </p:spPr>
        <p:txBody>
          <a:bodyPr lIns="91425" tIns="91425" rIns="91425" bIns="91425" anchor="t" anchorCtr="0">
            <a:noAutofit/>
          </a:bodyPr>
          <a:lstStyle/>
          <a:p>
            <a:pPr marL="457200" lvl="0" indent="-317500" rtl="0">
              <a:lnSpc>
                <a:spcPct val="100000"/>
              </a:lnSpc>
              <a:spcBef>
                <a:spcPts val="0"/>
              </a:spcBef>
              <a:buSzPct val="100000"/>
            </a:pPr>
            <a:r>
              <a:rPr lang="en" sz="1200" dirty="0"/>
              <a:t>Created in May 1933</a:t>
            </a:r>
          </a:p>
          <a:p>
            <a:pPr marL="457200" lvl="0" indent="-317500" rtl="0">
              <a:lnSpc>
                <a:spcPct val="100000"/>
              </a:lnSpc>
              <a:spcBef>
                <a:spcPts val="0"/>
              </a:spcBef>
              <a:buSzPct val="100000"/>
            </a:pPr>
            <a:r>
              <a:rPr lang="en" sz="1200" dirty="0"/>
              <a:t>Exploited resources led  to soil erosion and massive floods</a:t>
            </a:r>
          </a:p>
          <a:p>
            <a:pPr marL="457200" lvl="0" indent="-317500" rtl="0">
              <a:lnSpc>
                <a:spcPct val="100000"/>
              </a:lnSpc>
              <a:spcBef>
                <a:spcPts val="0"/>
              </a:spcBef>
              <a:buSzPct val="100000"/>
            </a:pPr>
            <a:r>
              <a:rPr lang="en" sz="1200" dirty="0"/>
              <a:t>Program created to build 20 new dams and teach soil management</a:t>
            </a:r>
          </a:p>
          <a:p>
            <a:pPr marL="457200" lvl="0" indent="-317500" rtl="0">
              <a:lnSpc>
                <a:spcPct val="100000"/>
              </a:lnSpc>
              <a:spcBef>
                <a:spcPts val="0"/>
              </a:spcBef>
              <a:buSzPct val="100000"/>
              <a:buFont typeface="Arial"/>
            </a:pPr>
            <a:r>
              <a:rPr lang="en" sz="1200" dirty="0">
                <a:highlight>
                  <a:srgbClr val="FFFFFF"/>
                </a:highlight>
              </a:rPr>
              <a:t>FDR wanted “a corporation clothed with the power of government </a:t>
            </a:r>
            <a:br>
              <a:rPr lang="en" sz="1200" dirty="0">
                <a:highlight>
                  <a:srgbClr val="FFFFFF"/>
                </a:highlight>
              </a:rPr>
            </a:br>
            <a:r>
              <a:rPr lang="en" sz="1200" dirty="0">
                <a:highlight>
                  <a:srgbClr val="FFFFFF"/>
                </a:highlight>
              </a:rPr>
              <a:t>but possessed of the flexibility and initiative of a private enterprise.” </a:t>
            </a:r>
          </a:p>
          <a:p>
            <a:pPr marL="457200" lvl="0" indent="-317500" rtl="0">
              <a:lnSpc>
                <a:spcPct val="100000"/>
              </a:lnSpc>
              <a:spcBef>
                <a:spcPts val="0"/>
              </a:spcBef>
              <a:buSzPct val="100000"/>
            </a:pPr>
            <a:r>
              <a:rPr lang="en" sz="1200" dirty="0"/>
              <a:t>Power created was sold to the public at low prices, which angered</a:t>
            </a:r>
            <a:br>
              <a:rPr lang="en" sz="1200" dirty="0"/>
            </a:br>
            <a:r>
              <a:rPr lang="en" sz="1200" dirty="0"/>
              <a:t>A lot of private companies</a:t>
            </a:r>
          </a:p>
          <a:p>
            <a:pPr marL="457200" lvl="0" indent="-317500" rtl="0">
              <a:lnSpc>
                <a:spcPct val="100000"/>
              </a:lnSpc>
              <a:spcBef>
                <a:spcPts val="0"/>
              </a:spcBef>
              <a:buSzPct val="100000"/>
            </a:pPr>
            <a:r>
              <a:rPr lang="en" sz="1200" dirty="0"/>
              <a:t>One of the seven New Deal programs still in effect</a:t>
            </a:r>
          </a:p>
          <a:p>
            <a:pPr marL="457200" lvl="0" indent="-317500">
              <a:lnSpc>
                <a:spcPct val="100000"/>
              </a:lnSpc>
              <a:spcBef>
                <a:spcPts val="0"/>
              </a:spcBef>
              <a:buSzPct val="100000"/>
            </a:pPr>
            <a:r>
              <a:rPr lang="en" sz="1200" dirty="0"/>
              <a:t>America’s largest public power company</a:t>
            </a:r>
          </a:p>
        </p:txBody>
      </p:sp>
      <p:pic>
        <p:nvPicPr>
          <p:cNvPr id="80" name="Shape 80"/>
          <p:cNvPicPr preferRelativeResize="0"/>
          <p:nvPr/>
        </p:nvPicPr>
        <p:blipFill>
          <a:blip r:embed="rId3">
            <a:alphaModFix/>
          </a:blip>
          <a:stretch>
            <a:fillRect/>
          </a:stretch>
        </p:blipFill>
        <p:spPr>
          <a:xfrm>
            <a:off x="6314750" y="445025"/>
            <a:ext cx="2309650" cy="2386624"/>
          </a:xfrm>
          <a:prstGeom prst="rect">
            <a:avLst/>
          </a:prstGeom>
          <a:noFill/>
          <a:ln>
            <a:noFill/>
          </a:ln>
        </p:spPr>
      </p:pic>
      <p:pic>
        <p:nvPicPr>
          <p:cNvPr id="81" name="Shape 81"/>
          <p:cNvPicPr preferRelativeResize="0"/>
          <p:nvPr/>
        </p:nvPicPr>
        <p:blipFill rotWithShape="1">
          <a:blip r:embed="rId4">
            <a:alphaModFix/>
          </a:blip>
          <a:srcRect/>
          <a:stretch/>
        </p:blipFill>
        <p:spPr>
          <a:xfrm>
            <a:off x="6374200" y="3378000"/>
            <a:ext cx="2190750" cy="1304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FDA: Food and Drug Administration</a:t>
            </a:r>
          </a:p>
        </p:txBody>
      </p:sp>
      <p:sp>
        <p:nvSpPr>
          <p:cNvPr id="87" name="Shape 8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lnSpc>
                <a:spcPct val="100000"/>
              </a:lnSpc>
              <a:spcBef>
                <a:spcPts val="0"/>
              </a:spcBef>
            </a:pPr>
            <a:r>
              <a:rPr lang="en" sz="1200" dirty="0"/>
              <a:t>Packaging, inspections, and regulations </a:t>
            </a:r>
          </a:p>
          <a:p>
            <a:pPr marL="457200" lvl="0" indent="-228600" rtl="0">
              <a:lnSpc>
                <a:spcPct val="100000"/>
              </a:lnSpc>
              <a:spcBef>
                <a:spcPts val="0"/>
              </a:spcBef>
            </a:pPr>
            <a:r>
              <a:rPr lang="en" sz="1200" dirty="0"/>
              <a:t>Originated as early as 1862 under Abraham Lincoln but got it’s name under FDR in 1930</a:t>
            </a:r>
          </a:p>
          <a:p>
            <a:pPr marL="914400" lvl="1" indent="-228600" rtl="0">
              <a:lnSpc>
                <a:spcPct val="100000"/>
              </a:lnSpc>
              <a:spcBef>
                <a:spcPts val="0"/>
              </a:spcBef>
            </a:pPr>
            <a:r>
              <a:rPr lang="en" sz="1200" dirty="0"/>
              <a:t>Charles M. Wetherill</a:t>
            </a:r>
          </a:p>
          <a:p>
            <a:pPr marL="457200" lvl="0" indent="-228600" rtl="0">
              <a:lnSpc>
                <a:spcPct val="100000"/>
              </a:lnSpc>
              <a:spcBef>
                <a:spcPts val="0"/>
              </a:spcBef>
            </a:pPr>
            <a:r>
              <a:rPr lang="en" sz="1200" dirty="0"/>
              <a:t>Bureau of Chemistry</a:t>
            </a:r>
          </a:p>
          <a:p>
            <a:pPr marL="457200" lvl="0" indent="-228600" rtl="0">
              <a:lnSpc>
                <a:spcPct val="100000"/>
              </a:lnSpc>
              <a:spcBef>
                <a:spcPts val="0"/>
              </a:spcBef>
            </a:pPr>
            <a:r>
              <a:rPr lang="en" sz="1200" dirty="0"/>
              <a:t>Pure Food and Drugs Act 1906</a:t>
            </a:r>
          </a:p>
          <a:p>
            <a:pPr marL="457200" lvl="0" indent="-228600" rtl="0">
              <a:lnSpc>
                <a:spcPct val="100000"/>
              </a:lnSpc>
              <a:spcBef>
                <a:spcPts val="0"/>
              </a:spcBef>
            </a:pPr>
            <a:r>
              <a:rPr lang="en" sz="1200" dirty="0"/>
              <a:t>FDC Act 1930</a:t>
            </a:r>
          </a:p>
          <a:p>
            <a:pPr marL="457200" lvl="0" indent="-228600" rtl="0">
              <a:lnSpc>
                <a:spcPct val="100000"/>
              </a:lnSpc>
              <a:spcBef>
                <a:spcPts val="0"/>
              </a:spcBef>
            </a:pPr>
            <a:r>
              <a:rPr lang="en" sz="1200" dirty="0"/>
              <a:t>Continues to pass laws and acts to this day</a:t>
            </a:r>
          </a:p>
        </p:txBody>
      </p:sp>
      <p:pic>
        <p:nvPicPr>
          <p:cNvPr id="88" name="Shape 88"/>
          <p:cNvPicPr preferRelativeResize="0"/>
          <p:nvPr/>
        </p:nvPicPr>
        <p:blipFill>
          <a:blip r:embed="rId3">
            <a:alphaModFix/>
          </a:blip>
          <a:stretch>
            <a:fillRect/>
          </a:stretch>
        </p:blipFill>
        <p:spPr>
          <a:xfrm>
            <a:off x="6326600" y="2063325"/>
            <a:ext cx="2505700" cy="250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85600"/>
            <a:ext cx="7531200" cy="707400"/>
          </a:xfrm>
          <a:prstGeom prst="rect">
            <a:avLst/>
          </a:prstGeom>
        </p:spPr>
        <p:txBody>
          <a:bodyPr lIns="91425" tIns="91425" rIns="91425" bIns="91425" anchor="t" anchorCtr="0">
            <a:noAutofit/>
          </a:bodyPr>
          <a:lstStyle/>
          <a:p>
            <a:pPr lvl="0">
              <a:spcBef>
                <a:spcPts val="0"/>
              </a:spcBef>
              <a:buNone/>
            </a:pPr>
            <a:r>
              <a:rPr lang="en"/>
              <a:t>FDIC: Federal Deposit Insurance Corporation</a:t>
            </a:r>
          </a:p>
        </p:txBody>
      </p:sp>
      <p:sp>
        <p:nvSpPr>
          <p:cNvPr id="94" name="Shape 94"/>
          <p:cNvSpPr txBox="1">
            <a:spLocks noGrp="1"/>
          </p:cNvSpPr>
          <p:nvPr>
            <p:ph type="body" idx="1"/>
          </p:nvPr>
        </p:nvSpPr>
        <p:spPr>
          <a:xfrm>
            <a:off x="311700" y="1106125"/>
            <a:ext cx="4268700" cy="3654900"/>
          </a:xfrm>
          <a:prstGeom prst="rect">
            <a:avLst/>
          </a:prstGeom>
        </p:spPr>
        <p:txBody>
          <a:bodyPr lIns="91425" tIns="91425" rIns="91425" bIns="91425" anchor="t" anchorCtr="0">
            <a:noAutofit/>
          </a:bodyPr>
          <a:lstStyle/>
          <a:p>
            <a:pPr marL="457200" lvl="0" indent="-323850" rtl="0">
              <a:lnSpc>
                <a:spcPct val="100000"/>
              </a:lnSpc>
              <a:spcBef>
                <a:spcPts val="0"/>
              </a:spcBef>
              <a:buSzPct val="100000"/>
              <a:buChar char="●"/>
            </a:pPr>
            <a:r>
              <a:rPr lang="en" sz="1200" dirty="0"/>
              <a:t>Protects the money you deposit into the bank</a:t>
            </a:r>
          </a:p>
          <a:p>
            <a:pPr marL="457200" lvl="0" indent="-323850" rtl="0">
              <a:lnSpc>
                <a:spcPct val="100000"/>
              </a:lnSpc>
              <a:spcBef>
                <a:spcPts val="0"/>
              </a:spcBef>
              <a:buSzPct val="100000"/>
              <a:buChar char="●"/>
            </a:pPr>
            <a:r>
              <a:rPr lang="en" sz="1200" dirty="0"/>
              <a:t>In case of a bank failure, this corporation made sure all of your saving weren’t lost.  </a:t>
            </a:r>
          </a:p>
          <a:p>
            <a:pPr marL="457200" lvl="0" indent="-323850" rtl="0">
              <a:lnSpc>
                <a:spcPct val="100000"/>
              </a:lnSpc>
              <a:spcBef>
                <a:spcPts val="0"/>
              </a:spcBef>
              <a:buSzPct val="100000"/>
              <a:buChar char="●"/>
            </a:pPr>
            <a:r>
              <a:rPr lang="en" sz="1200" dirty="0"/>
              <a:t>Created by the Banking Act of 1933, aka the Glass-Stegall Banking Act</a:t>
            </a:r>
          </a:p>
          <a:p>
            <a:pPr marL="914400" lvl="1" indent="-323850" rtl="0">
              <a:lnSpc>
                <a:spcPct val="100000"/>
              </a:lnSpc>
              <a:spcBef>
                <a:spcPts val="0"/>
              </a:spcBef>
              <a:buSzPct val="100000"/>
              <a:buChar char="○"/>
            </a:pPr>
            <a:r>
              <a:rPr lang="en" sz="1200" dirty="0"/>
              <a:t>Gave authority to the FDIC to provide deposit insurance to banks </a:t>
            </a:r>
          </a:p>
          <a:p>
            <a:pPr marL="914400" lvl="1" indent="-323850" rtl="0">
              <a:lnSpc>
                <a:spcPct val="100000"/>
              </a:lnSpc>
              <a:spcBef>
                <a:spcPts val="0"/>
              </a:spcBef>
              <a:buSzPct val="100000"/>
              <a:buChar char="○"/>
            </a:pPr>
            <a:r>
              <a:rPr lang="en" sz="1200" dirty="0"/>
              <a:t>FDIC can regulate and supervise nonmember banks</a:t>
            </a:r>
          </a:p>
          <a:p>
            <a:pPr marL="457200" lvl="0" indent="-323850" rtl="0">
              <a:lnSpc>
                <a:spcPct val="100000"/>
              </a:lnSpc>
              <a:spcBef>
                <a:spcPts val="0"/>
              </a:spcBef>
              <a:buSzPct val="100000"/>
              <a:buChar char="●"/>
            </a:pPr>
            <a:r>
              <a:rPr lang="en" sz="1200" dirty="0"/>
              <a:t>The chart to right displays how bank failures decreased greatly after issuing the FDIC. </a:t>
            </a:r>
          </a:p>
          <a:p>
            <a:pPr lvl="0">
              <a:spcBef>
                <a:spcPts val="0"/>
              </a:spcBef>
              <a:buNone/>
            </a:pPr>
            <a:endParaRPr dirty="0"/>
          </a:p>
        </p:txBody>
      </p:sp>
      <p:pic>
        <p:nvPicPr>
          <p:cNvPr id="95" name="Shape 95"/>
          <p:cNvPicPr preferRelativeResize="0"/>
          <p:nvPr/>
        </p:nvPicPr>
        <p:blipFill>
          <a:blip r:embed="rId3">
            <a:alphaModFix/>
          </a:blip>
          <a:stretch>
            <a:fillRect/>
          </a:stretch>
        </p:blipFill>
        <p:spPr>
          <a:xfrm>
            <a:off x="4580275" y="992999"/>
            <a:ext cx="4452725" cy="1713150"/>
          </a:xfrm>
          <a:prstGeom prst="rect">
            <a:avLst/>
          </a:prstGeom>
          <a:noFill/>
          <a:ln>
            <a:noFill/>
          </a:ln>
        </p:spPr>
      </p:pic>
      <p:pic>
        <p:nvPicPr>
          <p:cNvPr id="96" name="Shape 96"/>
          <p:cNvPicPr preferRelativeResize="0"/>
          <p:nvPr/>
        </p:nvPicPr>
        <p:blipFill>
          <a:blip r:embed="rId4">
            <a:alphaModFix/>
          </a:blip>
          <a:stretch>
            <a:fillRect/>
          </a:stretch>
        </p:blipFill>
        <p:spPr>
          <a:xfrm>
            <a:off x="4580274" y="2712824"/>
            <a:ext cx="4452725" cy="229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NRA: National Recovery Administration</a:t>
            </a:r>
          </a:p>
        </p:txBody>
      </p:sp>
      <p:sp>
        <p:nvSpPr>
          <p:cNvPr id="102" name="Shape 10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lnSpc>
                <a:spcPct val="100000"/>
              </a:lnSpc>
              <a:spcBef>
                <a:spcPts val="0"/>
              </a:spcBef>
              <a:buNone/>
            </a:pPr>
            <a:r>
              <a:rPr lang="en" sz="1600" dirty="0"/>
              <a:t>Purpose- To eliminate antitrust laws so that companies wouldn't have unnecessary competition and, ultimately, to raise profits.</a:t>
            </a:r>
          </a:p>
          <a:p>
            <a:pPr marL="457200" lvl="0" indent="-330200" rtl="0">
              <a:lnSpc>
                <a:spcPct val="100000"/>
              </a:lnSpc>
              <a:spcBef>
                <a:spcPts val="0"/>
              </a:spcBef>
              <a:buSzPct val="100000"/>
            </a:pPr>
            <a:r>
              <a:rPr lang="en" sz="1600" dirty="0"/>
              <a:t>Created artificial commodity scarcity</a:t>
            </a:r>
          </a:p>
          <a:p>
            <a:pPr marL="457200" lvl="0" indent="-330200" rtl="0">
              <a:lnSpc>
                <a:spcPct val="100000"/>
              </a:lnSpc>
              <a:spcBef>
                <a:spcPts val="0"/>
              </a:spcBef>
              <a:buSzPct val="100000"/>
            </a:pPr>
            <a:r>
              <a:rPr lang="en" sz="1600" dirty="0"/>
              <a:t>Made tons of laws that regulated labor</a:t>
            </a:r>
          </a:p>
          <a:p>
            <a:pPr marL="457200" lvl="0" indent="-330200" rtl="0">
              <a:lnSpc>
                <a:spcPct val="100000"/>
              </a:lnSpc>
              <a:spcBef>
                <a:spcPts val="0"/>
              </a:spcBef>
              <a:buSzPct val="100000"/>
            </a:pPr>
            <a:r>
              <a:rPr lang="en" sz="1600" dirty="0"/>
              <a:t>Had to avoid charges of Socialism </a:t>
            </a:r>
          </a:p>
          <a:p>
            <a:pPr marL="457200" lvl="0" indent="-330200" rtl="0">
              <a:lnSpc>
                <a:spcPct val="100000"/>
              </a:lnSpc>
              <a:spcBef>
                <a:spcPts val="0"/>
              </a:spcBef>
              <a:buSzPct val="100000"/>
            </a:pPr>
            <a:r>
              <a:rPr lang="en" sz="1600" dirty="0"/>
              <a:t>Did not have a very positive effect on the economy</a:t>
            </a:r>
          </a:p>
          <a:p>
            <a:pPr marL="457200" lvl="0" indent="-330200" rtl="0">
              <a:lnSpc>
                <a:spcPct val="100000"/>
              </a:lnSpc>
              <a:spcBef>
                <a:spcPts val="0"/>
              </a:spcBef>
              <a:buSzPct val="100000"/>
            </a:pPr>
            <a:r>
              <a:rPr lang="en" sz="1600" dirty="0"/>
              <a:t>Protected big business but overlooked the consumer</a:t>
            </a:r>
          </a:p>
          <a:p>
            <a:pPr marL="457200" lvl="0" indent="-330200" rtl="0">
              <a:lnSpc>
                <a:spcPct val="100000"/>
              </a:lnSpc>
              <a:spcBef>
                <a:spcPts val="0"/>
              </a:spcBef>
              <a:buSzPct val="100000"/>
            </a:pPr>
            <a:r>
              <a:rPr lang="en" sz="1600" dirty="0"/>
              <a:t>Was deemed unconstitutional in 1963</a:t>
            </a:r>
          </a:p>
          <a:p>
            <a:pPr marL="457200" lvl="0" indent="-330200" rtl="0">
              <a:lnSpc>
                <a:spcPct val="100000"/>
              </a:lnSpc>
              <a:spcBef>
                <a:spcPts val="0"/>
              </a:spcBef>
              <a:buSzPct val="100000"/>
            </a:pPr>
            <a:r>
              <a:rPr lang="en" sz="1600" dirty="0"/>
              <a:t>Modern NRA has nothing to do with this program</a:t>
            </a:r>
          </a:p>
          <a:p>
            <a:pPr lvl="0" rtl="0">
              <a:spcBef>
                <a:spcPts val="0"/>
              </a:spcBef>
              <a:buNone/>
            </a:pPr>
            <a:br>
              <a:rPr lang="en" sz="1600" dirty="0"/>
            </a:br>
            <a:endParaRPr lang="en" sz="1600" dirty="0"/>
          </a:p>
        </p:txBody>
      </p:sp>
      <p:pic>
        <p:nvPicPr>
          <p:cNvPr id="103" name="Shape 103" descr="NRAeagle.jpg"/>
          <p:cNvPicPr preferRelativeResize="0"/>
          <p:nvPr/>
        </p:nvPicPr>
        <p:blipFill>
          <a:blip r:embed="rId3">
            <a:alphaModFix/>
          </a:blip>
          <a:stretch>
            <a:fillRect/>
          </a:stretch>
        </p:blipFill>
        <p:spPr>
          <a:xfrm>
            <a:off x="6652450" y="1754073"/>
            <a:ext cx="2179875" cy="2615850"/>
          </a:xfrm>
          <a:prstGeom prst="rect">
            <a:avLst/>
          </a:prstGeom>
          <a:noFill/>
          <a:ln>
            <a:noFill/>
          </a:ln>
        </p:spPr>
      </p:pic>
      <p:sp>
        <p:nvSpPr>
          <p:cNvPr id="104" name="Shape 104"/>
          <p:cNvSpPr txBox="1"/>
          <p:nvPr/>
        </p:nvSpPr>
        <p:spPr>
          <a:xfrm>
            <a:off x="6593387" y="4304325"/>
            <a:ext cx="2298000" cy="771300"/>
          </a:xfrm>
          <a:prstGeom prst="rect">
            <a:avLst/>
          </a:prstGeom>
          <a:noFill/>
          <a:ln>
            <a:noFill/>
          </a:ln>
        </p:spPr>
        <p:txBody>
          <a:bodyPr lIns="91425" tIns="91425" rIns="91425" bIns="91425" anchor="t" anchorCtr="0">
            <a:noAutofit/>
          </a:bodyPr>
          <a:lstStyle/>
          <a:p>
            <a:pPr lvl="0" algn="ctr">
              <a:spcBef>
                <a:spcPts val="0"/>
              </a:spcBef>
              <a:buNone/>
            </a:pPr>
            <a:r>
              <a:rPr lang="en" sz="1200"/>
              <a:t>The emblem of the NRA displayed by companies that supported them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SEC: Securities and Exchange Commission</a:t>
            </a:r>
          </a:p>
        </p:txBody>
      </p:sp>
      <p:sp>
        <p:nvSpPr>
          <p:cNvPr id="110" name="Shape 11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30200" rtl="0">
              <a:spcBef>
                <a:spcPts val="0"/>
              </a:spcBef>
              <a:buSzPct val="100000"/>
            </a:pPr>
            <a:r>
              <a:rPr lang="en" sz="1600"/>
              <a:t>Established in 1934 after the investigation of the New York Stock Exchange </a:t>
            </a:r>
          </a:p>
          <a:p>
            <a:pPr marL="457200" lvl="0" indent="-228600" rtl="0">
              <a:spcBef>
                <a:spcPts val="0"/>
              </a:spcBef>
            </a:pPr>
            <a:r>
              <a:rPr lang="en">
                <a:highlight>
                  <a:srgbClr val="FFFFFF"/>
                </a:highlight>
              </a:rPr>
              <a:t> “</a:t>
            </a:r>
            <a:r>
              <a:rPr lang="en" sz="1600"/>
              <a:t>The commission’s purpose was to restore investor confidence by ending misleading sales practices and stock manipulations that led to the collapse of the </a:t>
            </a:r>
            <a:r>
              <a:rPr lang="en" sz="1600">
                <a:hlinkClick r:id="rId3"/>
              </a:rPr>
              <a:t>stock market</a:t>
            </a:r>
            <a:r>
              <a:rPr lang="en" sz="1600"/>
              <a:t> in 192</a:t>
            </a:r>
            <a:r>
              <a:rPr lang="en" sz="1600">
                <a:highlight>
                  <a:srgbClr val="FFFFFF"/>
                </a:highlight>
              </a:rPr>
              <a:t>9.” Encyclopedia Britannica </a:t>
            </a:r>
          </a:p>
          <a:p>
            <a:pPr marL="457200" lvl="0" indent="-330200" rtl="0">
              <a:spcBef>
                <a:spcPts val="0"/>
              </a:spcBef>
              <a:buSzPct val="100000"/>
            </a:pPr>
            <a:r>
              <a:rPr lang="en" sz="1600"/>
              <a:t>Registration and supervision, proxy rules, unfair use of nonpublic information</a:t>
            </a:r>
          </a:p>
          <a:p>
            <a:pPr marL="457200" lvl="0" indent="-330200" rtl="0">
              <a:spcBef>
                <a:spcPts val="0"/>
              </a:spcBef>
              <a:buSzPct val="100000"/>
            </a:pPr>
            <a:r>
              <a:rPr lang="en" sz="1600"/>
              <a:t>Proxies</a:t>
            </a:r>
          </a:p>
          <a:p>
            <a:pPr marL="457200" lvl="0" indent="-330200" rtl="0">
              <a:spcBef>
                <a:spcPts val="0"/>
              </a:spcBef>
              <a:buSzPct val="100000"/>
            </a:pPr>
            <a:r>
              <a:rPr lang="en" sz="1600"/>
              <a:t>Advisor to the court for bankruptcy cases</a:t>
            </a:r>
          </a:p>
        </p:txBody>
      </p:sp>
      <p:pic>
        <p:nvPicPr>
          <p:cNvPr id="111" name="Shape 111"/>
          <p:cNvPicPr preferRelativeResize="0"/>
          <p:nvPr/>
        </p:nvPicPr>
        <p:blipFill>
          <a:blip r:embed="rId4">
            <a:alphaModFix/>
          </a:blip>
          <a:stretch>
            <a:fillRect/>
          </a:stretch>
        </p:blipFill>
        <p:spPr>
          <a:xfrm>
            <a:off x="6689162" y="2425887"/>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FHA: Federal Housing Authority</a:t>
            </a:r>
          </a:p>
        </p:txBody>
      </p:sp>
      <p:sp>
        <p:nvSpPr>
          <p:cNvPr id="117" name="Shape 11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30200" rtl="0">
              <a:lnSpc>
                <a:spcPct val="100000"/>
              </a:lnSpc>
              <a:spcBef>
                <a:spcPts val="0"/>
              </a:spcBef>
              <a:buSzPct val="100000"/>
            </a:pPr>
            <a:r>
              <a:rPr lang="en" sz="1400" dirty="0"/>
              <a:t>Established  by National Housing Act of 1934</a:t>
            </a:r>
          </a:p>
          <a:p>
            <a:pPr marL="457200" lvl="0" indent="-330200" rtl="0">
              <a:lnSpc>
                <a:spcPct val="100000"/>
              </a:lnSpc>
              <a:spcBef>
                <a:spcPts val="0"/>
              </a:spcBef>
              <a:buSzPct val="100000"/>
            </a:pPr>
            <a:r>
              <a:rPr lang="en" sz="1400" dirty="0"/>
              <a:t>To regulate interest and mortgages after the </a:t>
            </a:r>
            <a:br>
              <a:rPr lang="en" sz="1400" dirty="0"/>
            </a:br>
            <a:r>
              <a:rPr lang="en" sz="1400" dirty="0"/>
              <a:t>bank crisis of the 30’s</a:t>
            </a:r>
          </a:p>
          <a:p>
            <a:pPr marL="457200" lvl="0" indent="-330200" rtl="0">
              <a:lnSpc>
                <a:spcPct val="100000"/>
              </a:lnSpc>
              <a:spcBef>
                <a:spcPts val="0"/>
              </a:spcBef>
              <a:buSzPct val="100000"/>
            </a:pPr>
            <a:r>
              <a:rPr lang="en" sz="1400" dirty="0"/>
              <a:t>Restricted to whom it gave loans</a:t>
            </a:r>
          </a:p>
          <a:p>
            <a:pPr marL="914400" lvl="1" indent="-330200" rtl="0">
              <a:lnSpc>
                <a:spcPct val="100000"/>
              </a:lnSpc>
              <a:spcBef>
                <a:spcPts val="0"/>
              </a:spcBef>
              <a:buSzPct val="100000"/>
            </a:pPr>
            <a:r>
              <a:rPr lang="en" dirty="0"/>
              <a:t>Based on location and racial/ethnic composition of the neighborhood</a:t>
            </a:r>
          </a:p>
          <a:p>
            <a:pPr marL="457200" lvl="0" indent="-330200" rtl="0">
              <a:lnSpc>
                <a:spcPct val="100000"/>
              </a:lnSpc>
              <a:spcBef>
                <a:spcPts val="0"/>
              </a:spcBef>
              <a:buSzPct val="100000"/>
            </a:pPr>
            <a:r>
              <a:rPr lang="en" sz="1400" dirty="0"/>
              <a:t>The </a:t>
            </a:r>
            <a:r>
              <a:rPr lang="en" sz="1400" i="1" dirty="0"/>
              <a:t>Underwriting Handbook</a:t>
            </a:r>
          </a:p>
          <a:p>
            <a:pPr marL="457200" lvl="0" indent="-330200" rtl="0">
              <a:lnSpc>
                <a:spcPct val="100000"/>
              </a:lnSpc>
              <a:spcBef>
                <a:spcPts val="0"/>
              </a:spcBef>
              <a:buSzPct val="100000"/>
            </a:pPr>
            <a:r>
              <a:rPr lang="en" sz="1400" dirty="0"/>
              <a:t>Required to cover unpaid balances</a:t>
            </a:r>
          </a:p>
          <a:p>
            <a:pPr marL="457200" lvl="0" indent="-330200" rtl="0">
              <a:lnSpc>
                <a:spcPct val="100000"/>
              </a:lnSpc>
              <a:spcBef>
                <a:spcPts val="0"/>
              </a:spcBef>
              <a:buSzPct val="100000"/>
            </a:pPr>
            <a:r>
              <a:rPr lang="en" sz="1400" dirty="0"/>
              <a:t>Part of the Department of Housing and Urban </a:t>
            </a:r>
            <a:br>
              <a:rPr lang="en" sz="1400" dirty="0"/>
            </a:br>
            <a:r>
              <a:rPr lang="en" sz="1400" dirty="0"/>
              <a:t>Development</a:t>
            </a:r>
          </a:p>
          <a:p>
            <a:pPr marL="457200" lvl="0" indent="-330200" rtl="0">
              <a:lnSpc>
                <a:spcPct val="100000"/>
              </a:lnSpc>
              <a:spcBef>
                <a:spcPts val="0"/>
              </a:spcBef>
              <a:buSzPct val="100000"/>
            </a:pPr>
            <a:r>
              <a:rPr lang="en" sz="1400" dirty="0"/>
              <a:t>Only completely self-funded government agency</a:t>
            </a:r>
          </a:p>
        </p:txBody>
      </p:sp>
      <p:pic>
        <p:nvPicPr>
          <p:cNvPr id="118" name="Shape 118"/>
          <p:cNvPicPr preferRelativeResize="0"/>
          <p:nvPr/>
        </p:nvPicPr>
        <p:blipFill>
          <a:blip r:embed="rId3">
            <a:alphaModFix/>
          </a:blip>
          <a:stretch>
            <a:fillRect/>
          </a:stretch>
        </p:blipFill>
        <p:spPr>
          <a:xfrm>
            <a:off x="6084150" y="142946"/>
            <a:ext cx="2748150" cy="2150425"/>
          </a:xfrm>
          <a:prstGeom prst="rect">
            <a:avLst/>
          </a:prstGeom>
          <a:noFill/>
          <a:ln>
            <a:noFill/>
          </a:ln>
        </p:spPr>
      </p:pic>
      <p:pic>
        <p:nvPicPr>
          <p:cNvPr id="119" name="Shape 119"/>
          <p:cNvPicPr preferRelativeResize="0"/>
          <p:nvPr/>
        </p:nvPicPr>
        <p:blipFill>
          <a:blip r:embed="rId4">
            <a:alphaModFix/>
          </a:blip>
          <a:stretch>
            <a:fillRect/>
          </a:stretch>
        </p:blipFill>
        <p:spPr>
          <a:xfrm>
            <a:off x="5765662" y="3280262"/>
            <a:ext cx="2905125" cy="157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Richard Rothstein on the FHA</a:t>
            </a:r>
          </a:p>
        </p:txBody>
      </p:sp>
      <p:sp>
        <p:nvSpPr>
          <p:cNvPr id="125" name="Shape 12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30200" rtl="0">
              <a:spcBef>
                <a:spcPts val="0"/>
              </a:spcBef>
              <a:buClr>
                <a:srgbClr val="333333"/>
              </a:buClr>
              <a:buSzPct val="100000"/>
            </a:pPr>
            <a:r>
              <a:rPr lang="en" sz="1600">
                <a:solidFill>
                  <a:srgbClr val="333333"/>
                </a:solidFill>
                <a:highlight>
                  <a:srgbClr val="FFFFFF"/>
                </a:highlight>
              </a:rPr>
              <a:t>Research associate at the Economic Policy Institute</a:t>
            </a:r>
          </a:p>
          <a:p>
            <a:pPr marL="457200" lvl="0" indent="-330200" rtl="0">
              <a:spcBef>
                <a:spcPts val="0"/>
              </a:spcBef>
              <a:buClr>
                <a:srgbClr val="333333"/>
              </a:buClr>
              <a:buSzPct val="100000"/>
            </a:pPr>
            <a:r>
              <a:rPr lang="en" sz="1600">
                <a:solidFill>
                  <a:srgbClr val="333333"/>
                </a:solidFill>
                <a:highlight>
                  <a:srgbClr val="FFFFFF"/>
                </a:highlight>
              </a:rPr>
              <a:t>Studied the history of American racial segregation</a:t>
            </a:r>
          </a:p>
          <a:p>
            <a:pPr marL="457200" lvl="0" indent="-330200" rtl="0">
              <a:spcBef>
                <a:spcPts val="0"/>
              </a:spcBef>
              <a:buClr>
                <a:srgbClr val="333333"/>
              </a:buClr>
              <a:buSzPct val="100000"/>
            </a:pPr>
            <a:r>
              <a:rPr lang="en" sz="1600">
                <a:solidFill>
                  <a:srgbClr val="333333"/>
                </a:solidFill>
                <a:highlight>
                  <a:srgbClr val="FFFFFF"/>
                </a:highlight>
              </a:rPr>
              <a:t> On the FHA</a:t>
            </a:r>
          </a:p>
          <a:p>
            <a:pPr marL="914400" lvl="1" indent="-330200" rtl="0">
              <a:spcBef>
                <a:spcPts val="0"/>
              </a:spcBef>
              <a:buClr>
                <a:srgbClr val="333333"/>
              </a:buClr>
              <a:buSzPct val="100000"/>
            </a:pPr>
            <a:r>
              <a:rPr lang="en" sz="1600">
                <a:solidFill>
                  <a:srgbClr val="333333"/>
                </a:solidFill>
                <a:highlight>
                  <a:srgbClr val="FFFFFF"/>
                </a:highlight>
              </a:rPr>
              <a:t>Most effective in segregating metropolitan areas</a:t>
            </a:r>
          </a:p>
          <a:p>
            <a:pPr marL="914400" lvl="1" indent="-330200" rtl="0">
              <a:spcBef>
                <a:spcPts val="0"/>
              </a:spcBef>
              <a:buClr>
                <a:srgbClr val="333333"/>
              </a:buClr>
              <a:buSzPct val="100000"/>
            </a:pPr>
            <a:r>
              <a:rPr lang="en" sz="1600">
                <a:solidFill>
                  <a:srgbClr val="333333"/>
                </a:solidFill>
                <a:highlight>
                  <a:srgbClr val="FFFFFF"/>
                </a:highlight>
              </a:rPr>
              <a:t>Financed mass production</a:t>
            </a:r>
          </a:p>
          <a:p>
            <a:pPr marL="914400" lvl="1" indent="-330200" rtl="0">
              <a:spcBef>
                <a:spcPts val="0"/>
              </a:spcBef>
              <a:buClr>
                <a:srgbClr val="333333"/>
              </a:buClr>
              <a:buSzPct val="100000"/>
            </a:pPr>
            <a:r>
              <a:rPr lang="en" sz="1600">
                <a:solidFill>
                  <a:srgbClr val="333333"/>
                </a:solidFill>
                <a:highlight>
                  <a:srgbClr val="FFFFFF"/>
                </a:highlight>
              </a:rPr>
              <a:t>Gave builders loans on the condition that they prohibited African Americans from their neighborhoods</a:t>
            </a:r>
          </a:p>
          <a:p>
            <a:pPr marL="457200" lvl="0" indent="-330200" rtl="0">
              <a:spcBef>
                <a:spcPts val="0"/>
              </a:spcBef>
              <a:buClr>
                <a:srgbClr val="333333"/>
              </a:buClr>
              <a:buSzPct val="100000"/>
            </a:pPr>
            <a:r>
              <a:rPr lang="en" sz="1600">
                <a:solidFill>
                  <a:srgbClr val="333333"/>
                </a:solidFill>
                <a:highlight>
                  <a:srgbClr val="FFFFFF"/>
                </a:highlight>
              </a:rPr>
              <a:t>Not in favor of the FHA</a:t>
            </a:r>
          </a:p>
        </p:txBody>
      </p:sp>
      <p:pic>
        <p:nvPicPr>
          <p:cNvPr id="126" name="Shape 126"/>
          <p:cNvPicPr preferRelativeResize="0"/>
          <p:nvPr/>
        </p:nvPicPr>
        <p:blipFill>
          <a:blip r:embed="rId3">
            <a:alphaModFix/>
          </a:blip>
          <a:stretch>
            <a:fillRect/>
          </a:stretch>
        </p:blipFill>
        <p:spPr>
          <a:xfrm>
            <a:off x="6165300" y="3159325"/>
            <a:ext cx="2667000" cy="14097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On-screen Show (16:9)</PresentationFormat>
  <Paragraphs>169</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PT Sans Narrow</vt:lpstr>
      <vt:lpstr>Open Sans</vt:lpstr>
      <vt:lpstr>Arial</vt:lpstr>
      <vt:lpstr>tropic</vt:lpstr>
      <vt:lpstr>FDR’s Alphabet Soup</vt:lpstr>
      <vt:lpstr>Summary</vt:lpstr>
      <vt:lpstr>TVA: Tennessee Valley Authority</vt:lpstr>
      <vt:lpstr>FDA: Food and Drug Administration</vt:lpstr>
      <vt:lpstr>FDIC: Federal Deposit Insurance Corporation</vt:lpstr>
      <vt:lpstr>NRA: National Recovery Administration</vt:lpstr>
      <vt:lpstr>SEC: Securities and Exchange Commission</vt:lpstr>
      <vt:lpstr>FHA: Federal Housing Authority</vt:lpstr>
      <vt:lpstr>Richard Rothstein on the FHA</vt:lpstr>
      <vt:lpstr>PWA: Public Works Administration </vt:lpstr>
      <vt:lpstr>FCC: Federal Communications Commission </vt:lpstr>
      <vt:lpstr>FCA: Farm Credit Administration </vt:lpstr>
      <vt:lpstr>SSA: Social Security Administration </vt:lpstr>
      <vt:lpstr>Sources</vt:lpstr>
      <vt:lpstr>Sources (cont.)</vt:lpstr>
      <vt:lpstr>Sources</vt:lpstr>
      <vt:lpstr>Review Questions: </vt:lpstr>
      <vt:lpstr>Review Questions:</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FDR’s Alphabet Soup</dc:title>
  <dc:creator>WILLIAM A FERNANDEZ</dc:creator>
  <cp:lastModifiedBy>WILLIAM A FERNANDEZ</cp:lastModifiedBy>
  <cp:revision>2</cp:revision>
  <dcterms:modified xsi:type="dcterms:W3CDTF">2017-02-15T21:01:13Z</dcterms:modified>
</cp:coreProperties>
</file>